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428" r:id="rId1"/>
  </p:sldMasterIdLst>
  <p:notesMasterIdLst>
    <p:notesMasterId r:id="rId19"/>
  </p:notesMasterIdLst>
  <p:sldIdLst>
    <p:sldId id="256" r:id="rId2"/>
    <p:sldId id="269" r:id="rId3"/>
    <p:sldId id="270" r:id="rId4"/>
    <p:sldId id="257" r:id="rId5"/>
    <p:sldId id="262" r:id="rId6"/>
    <p:sldId id="263" r:id="rId7"/>
    <p:sldId id="271" r:id="rId8"/>
    <p:sldId id="264" r:id="rId9"/>
    <p:sldId id="273" r:id="rId10"/>
    <p:sldId id="272" r:id="rId11"/>
    <p:sldId id="268" r:id="rId12"/>
    <p:sldId id="276" r:id="rId13"/>
    <p:sldId id="274" r:id="rId14"/>
    <p:sldId id="277" r:id="rId15"/>
    <p:sldId id="275" r:id="rId16"/>
    <p:sldId id="278" r:id="rId17"/>
    <p:sldId id="25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2D5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427"/>
    <p:restoredTop sz="84268"/>
  </p:normalViewPr>
  <p:slideViewPr>
    <p:cSldViewPr snapToGrid="0">
      <p:cViewPr>
        <p:scale>
          <a:sx n="106" d="100"/>
          <a:sy n="106" d="100"/>
        </p:scale>
        <p:origin x="1296" y="7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ata4.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rawing4.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F82D11-F407-43B9-A1C1-93950126DC9D}" type="doc">
      <dgm:prSet loTypeId="urn:microsoft.com/office/officeart/2005/8/layout/hierarchy1" loCatId="hierarchy" qsTypeId="urn:microsoft.com/office/officeart/2005/8/quickstyle/simple1" qsCatId="simple" csTypeId="urn:microsoft.com/office/officeart/2005/8/colors/colorful5" csCatId="colorful" phldr="1"/>
      <dgm:spPr/>
      <dgm:t>
        <a:bodyPr/>
        <a:lstStyle/>
        <a:p>
          <a:endParaRPr lang="en-US"/>
        </a:p>
      </dgm:t>
    </dgm:pt>
    <dgm:pt modelId="{731C3C3A-EBAF-4A80-9780-1A45182C5C19}">
      <dgm:prSet/>
      <dgm:spPr/>
      <dgm:t>
        <a:bodyPr/>
        <a:lstStyle/>
        <a:p>
          <a:pPr>
            <a:defRPr cap="all"/>
          </a:pPr>
          <a:r>
            <a:rPr lang="en-US" dirty="0"/>
            <a:t>T</a:t>
          </a:r>
          <a:r>
            <a:rPr lang="en-GB" dirty="0"/>
            <a:t>he </a:t>
          </a:r>
          <a:r>
            <a:rPr lang="en-US" dirty="0"/>
            <a:t>I</a:t>
          </a:r>
          <a:r>
            <a:rPr lang="en-GB" dirty="0" err="1"/>
            <a:t>mportance</a:t>
          </a:r>
          <a:r>
            <a:rPr lang="en-GB" dirty="0"/>
            <a:t> of SWE</a:t>
          </a:r>
          <a:endParaRPr lang="en-US" dirty="0"/>
        </a:p>
      </dgm:t>
    </dgm:pt>
    <dgm:pt modelId="{756A82F0-9AB6-443D-891D-7CC88DE55CEF}" type="parTrans" cxnId="{C3D50FD4-5DD0-4A74-8C1C-AABF9105D60F}">
      <dgm:prSet/>
      <dgm:spPr/>
      <dgm:t>
        <a:bodyPr/>
        <a:lstStyle/>
        <a:p>
          <a:endParaRPr lang="en-US"/>
        </a:p>
      </dgm:t>
    </dgm:pt>
    <dgm:pt modelId="{E9662DEF-811B-46F3-80D7-CDA51E9EF528}" type="sibTrans" cxnId="{C3D50FD4-5DD0-4A74-8C1C-AABF9105D60F}">
      <dgm:prSet/>
      <dgm:spPr/>
      <dgm:t>
        <a:bodyPr/>
        <a:lstStyle/>
        <a:p>
          <a:endParaRPr lang="en-US"/>
        </a:p>
      </dgm:t>
    </dgm:pt>
    <dgm:pt modelId="{0876DB79-999F-4FE0-88C4-91EC2257605C}">
      <dgm:prSet/>
      <dgm:spPr/>
      <dgm:t>
        <a:bodyPr/>
        <a:lstStyle/>
        <a:p>
          <a:pPr>
            <a:defRPr cap="all"/>
          </a:pPr>
          <a:r>
            <a:rPr lang="en-US"/>
            <a:t>Traditional Estimation Methods</a:t>
          </a:r>
          <a:endParaRPr lang="en-US" dirty="0"/>
        </a:p>
      </dgm:t>
    </dgm:pt>
    <dgm:pt modelId="{38F9AE0E-C42D-423A-81DB-B6CF465010D1}" type="parTrans" cxnId="{93C0090F-E050-4175-B8B6-84D09C3ADCB1}">
      <dgm:prSet/>
      <dgm:spPr/>
      <dgm:t>
        <a:bodyPr/>
        <a:lstStyle/>
        <a:p>
          <a:endParaRPr lang="en-US"/>
        </a:p>
      </dgm:t>
    </dgm:pt>
    <dgm:pt modelId="{69B3726E-87AE-423D-86A9-CFA9CA676EE2}" type="sibTrans" cxnId="{93C0090F-E050-4175-B8B6-84D09C3ADCB1}">
      <dgm:prSet/>
      <dgm:spPr/>
      <dgm:t>
        <a:bodyPr/>
        <a:lstStyle/>
        <a:p>
          <a:endParaRPr lang="en-US"/>
        </a:p>
      </dgm:t>
    </dgm:pt>
    <dgm:pt modelId="{7B634208-1B4E-49FF-8BC0-E3D6910A2B26}">
      <dgm:prSet/>
      <dgm:spPr/>
      <dgm:t>
        <a:bodyPr/>
        <a:lstStyle/>
        <a:p>
          <a:pPr>
            <a:defRPr cap="all"/>
          </a:pPr>
          <a:r>
            <a:rPr lang="en-US"/>
            <a:t>Deep Learning in </a:t>
          </a:r>
          <a:r>
            <a:rPr lang="en-US" altLang="zh-CN"/>
            <a:t>SWE</a:t>
          </a:r>
          <a:r>
            <a:rPr lang="en-US"/>
            <a:t> estimation</a:t>
          </a:r>
          <a:endParaRPr lang="en-US" dirty="0"/>
        </a:p>
      </dgm:t>
    </dgm:pt>
    <dgm:pt modelId="{498D6181-CD9F-47A2-BA0F-B35B95078D77}" type="parTrans" cxnId="{0CBCB92D-49BC-4A15-BFC9-9117711B0F46}">
      <dgm:prSet/>
      <dgm:spPr/>
      <dgm:t>
        <a:bodyPr/>
        <a:lstStyle/>
        <a:p>
          <a:endParaRPr lang="en-US"/>
        </a:p>
      </dgm:t>
    </dgm:pt>
    <dgm:pt modelId="{63780628-3AB9-43D1-914B-AD478B806566}" type="sibTrans" cxnId="{0CBCB92D-49BC-4A15-BFC9-9117711B0F46}">
      <dgm:prSet/>
      <dgm:spPr/>
      <dgm:t>
        <a:bodyPr/>
        <a:lstStyle/>
        <a:p>
          <a:endParaRPr lang="en-US"/>
        </a:p>
      </dgm:t>
    </dgm:pt>
    <dgm:pt modelId="{C88709FF-95B6-1448-856E-12970C83258D}" type="pres">
      <dgm:prSet presAssocID="{0DF82D11-F407-43B9-A1C1-93950126DC9D}" presName="hierChild1" presStyleCnt="0">
        <dgm:presLayoutVars>
          <dgm:chPref val="1"/>
          <dgm:dir/>
          <dgm:animOne val="branch"/>
          <dgm:animLvl val="lvl"/>
          <dgm:resizeHandles/>
        </dgm:presLayoutVars>
      </dgm:prSet>
      <dgm:spPr/>
    </dgm:pt>
    <dgm:pt modelId="{A7F5EF3E-2161-E54B-878B-B1492B2F08A4}" type="pres">
      <dgm:prSet presAssocID="{731C3C3A-EBAF-4A80-9780-1A45182C5C19}" presName="hierRoot1" presStyleCnt="0"/>
      <dgm:spPr/>
    </dgm:pt>
    <dgm:pt modelId="{4A43E9A7-E810-C140-BFDE-07D9FF60F1AF}" type="pres">
      <dgm:prSet presAssocID="{731C3C3A-EBAF-4A80-9780-1A45182C5C19}" presName="composite" presStyleCnt="0"/>
      <dgm:spPr/>
    </dgm:pt>
    <dgm:pt modelId="{0249F0DD-4696-A643-AD31-CB1BF658203E}" type="pres">
      <dgm:prSet presAssocID="{731C3C3A-EBAF-4A80-9780-1A45182C5C19}" presName="background" presStyleLbl="node0" presStyleIdx="0" presStyleCnt="3"/>
      <dgm:spPr/>
    </dgm:pt>
    <dgm:pt modelId="{D3082B46-84B3-A64E-ADA5-8F942DAE7258}" type="pres">
      <dgm:prSet presAssocID="{731C3C3A-EBAF-4A80-9780-1A45182C5C19}" presName="text" presStyleLbl="fgAcc0" presStyleIdx="0" presStyleCnt="3">
        <dgm:presLayoutVars>
          <dgm:chPref val="3"/>
        </dgm:presLayoutVars>
      </dgm:prSet>
      <dgm:spPr/>
    </dgm:pt>
    <dgm:pt modelId="{C39A444F-9EF9-1143-A4B5-6ACB9B71EA94}" type="pres">
      <dgm:prSet presAssocID="{731C3C3A-EBAF-4A80-9780-1A45182C5C19}" presName="hierChild2" presStyleCnt="0"/>
      <dgm:spPr/>
    </dgm:pt>
    <dgm:pt modelId="{2DBA2795-959A-8240-9BA1-776CD65D7213}" type="pres">
      <dgm:prSet presAssocID="{0876DB79-999F-4FE0-88C4-91EC2257605C}" presName="hierRoot1" presStyleCnt="0"/>
      <dgm:spPr/>
    </dgm:pt>
    <dgm:pt modelId="{ADD026DC-A4AE-204E-A183-9B5A0737F61B}" type="pres">
      <dgm:prSet presAssocID="{0876DB79-999F-4FE0-88C4-91EC2257605C}" presName="composite" presStyleCnt="0"/>
      <dgm:spPr/>
    </dgm:pt>
    <dgm:pt modelId="{3A08C018-EF5D-0641-BCFA-DD52E88D392C}" type="pres">
      <dgm:prSet presAssocID="{0876DB79-999F-4FE0-88C4-91EC2257605C}" presName="background" presStyleLbl="node0" presStyleIdx="1" presStyleCnt="3"/>
      <dgm:spPr/>
    </dgm:pt>
    <dgm:pt modelId="{81913EF4-AAE8-D249-929D-A646774D2380}" type="pres">
      <dgm:prSet presAssocID="{0876DB79-999F-4FE0-88C4-91EC2257605C}" presName="text" presStyleLbl="fgAcc0" presStyleIdx="1" presStyleCnt="3">
        <dgm:presLayoutVars>
          <dgm:chPref val="3"/>
        </dgm:presLayoutVars>
      </dgm:prSet>
      <dgm:spPr/>
    </dgm:pt>
    <dgm:pt modelId="{0BD3430B-25DE-EB47-879A-3AABDB9E887F}" type="pres">
      <dgm:prSet presAssocID="{0876DB79-999F-4FE0-88C4-91EC2257605C}" presName="hierChild2" presStyleCnt="0"/>
      <dgm:spPr/>
    </dgm:pt>
    <dgm:pt modelId="{243CEDBB-2D05-BE47-9883-C03EEF77453B}" type="pres">
      <dgm:prSet presAssocID="{7B634208-1B4E-49FF-8BC0-E3D6910A2B26}" presName="hierRoot1" presStyleCnt="0"/>
      <dgm:spPr/>
    </dgm:pt>
    <dgm:pt modelId="{F8A1C2F8-C2EB-154F-9A76-690341146D40}" type="pres">
      <dgm:prSet presAssocID="{7B634208-1B4E-49FF-8BC0-E3D6910A2B26}" presName="composite" presStyleCnt="0"/>
      <dgm:spPr/>
    </dgm:pt>
    <dgm:pt modelId="{E14D4A09-473D-4A47-9455-843047206DE8}" type="pres">
      <dgm:prSet presAssocID="{7B634208-1B4E-49FF-8BC0-E3D6910A2B26}" presName="background" presStyleLbl="node0" presStyleIdx="2" presStyleCnt="3"/>
      <dgm:spPr/>
    </dgm:pt>
    <dgm:pt modelId="{39C14E5F-44BF-D446-AD7A-13670ADD70CD}" type="pres">
      <dgm:prSet presAssocID="{7B634208-1B4E-49FF-8BC0-E3D6910A2B26}" presName="text" presStyleLbl="fgAcc0" presStyleIdx="2" presStyleCnt="3">
        <dgm:presLayoutVars>
          <dgm:chPref val="3"/>
        </dgm:presLayoutVars>
      </dgm:prSet>
      <dgm:spPr/>
    </dgm:pt>
    <dgm:pt modelId="{6F9AD96E-3AE0-9743-AC95-61254D515C34}" type="pres">
      <dgm:prSet presAssocID="{7B634208-1B4E-49FF-8BC0-E3D6910A2B26}" presName="hierChild2" presStyleCnt="0"/>
      <dgm:spPr/>
    </dgm:pt>
  </dgm:ptLst>
  <dgm:cxnLst>
    <dgm:cxn modelId="{93C0090F-E050-4175-B8B6-84D09C3ADCB1}" srcId="{0DF82D11-F407-43B9-A1C1-93950126DC9D}" destId="{0876DB79-999F-4FE0-88C4-91EC2257605C}" srcOrd="1" destOrd="0" parTransId="{38F9AE0E-C42D-423A-81DB-B6CF465010D1}" sibTransId="{69B3726E-87AE-423D-86A9-CFA9CA676EE2}"/>
    <dgm:cxn modelId="{29EDC51D-C978-2D48-B4D8-B8AEE0E04B4A}" type="presOf" srcId="{7B634208-1B4E-49FF-8BC0-E3D6910A2B26}" destId="{39C14E5F-44BF-D446-AD7A-13670ADD70CD}" srcOrd="0" destOrd="0" presId="urn:microsoft.com/office/officeart/2005/8/layout/hierarchy1"/>
    <dgm:cxn modelId="{0CBCB92D-49BC-4A15-BFC9-9117711B0F46}" srcId="{0DF82D11-F407-43B9-A1C1-93950126DC9D}" destId="{7B634208-1B4E-49FF-8BC0-E3D6910A2B26}" srcOrd="2" destOrd="0" parTransId="{498D6181-CD9F-47A2-BA0F-B35B95078D77}" sibTransId="{63780628-3AB9-43D1-914B-AD478B806566}"/>
    <dgm:cxn modelId="{53D20C3B-438A-5649-8644-9DCDF46BF629}" type="presOf" srcId="{731C3C3A-EBAF-4A80-9780-1A45182C5C19}" destId="{D3082B46-84B3-A64E-ADA5-8F942DAE7258}" srcOrd="0" destOrd="0" presId="urn:microsoft.com/office/officeart/2005/8/layout/hierarchy1"/>
    <dgm:cxn modelId="{C72CB470-4DAE-1D4C-B451-00ECD9B2A61F}" type="presOf" srcId="{0876DB79-999F-4FE0-88C4-91EC2257605C}" destId="{81913EF4-AAE8-D249-929D-A646774D2380}" srcOrd="0" destOrd="0" presId="urn:microsoft.com/office/officeart/2005/8/layout/hierarchy1"/>
    <dgm:cxn modelId="{3EC661B4-E7D4-9E4B-821F-B49FDD40F466}" type="presOf" srcId="{0DF82D11-F407-43B9-A1C1-93950126DC9D}" destId="{C88709FF-95B6-1448-856E-12970C83258D}" srcOrd="0" destOrd="0" presId="urn:microsoft.com/office/officeart/2005/8/layout/hierarchy1"/>
    <dgm:cxn modelId="{C3D50FD4-5DD0-4A74-8C1C-AABF9105D60F}" srcId="{0DF82D11-F407-43B9-A1C1-93950126DC9D}" destId="{731C3C3A-EBAF-4A80-9780-1A45182C5C19}" srcOrd="0" destOrd="0" parTransId="{756A82F0-9AB6-443D-891D-7CC88DE55CEF}" sibTransId="{E9662DEF-811B-46F3-80D7-CDA51E9EF528}"/>
    <dgm:cxn modelId="{E88F2B9C-9E4F-D74B-90A4-054BEB9CE552}" type="presParOf" srcId="{C88709FF-95B6-1448-856E-12970C83258D}" destId="{A7F5EF3E-2161-E54B-878B-B1492B2F08A4}" srcOrd="0" destOrd="0" presId="urn:microsoft.com/office/officeart/2005/8/layout/hierarchy1"/>
    <dgm:cxn modelId="{75B4CA15-EF34-2D4E-85BF-6A8DD81F9751}" type="presParOf" srcId="{A7F5EF3E-2161-E54B-878B-B1492B2F08A4}" destId="{4A43E9A7-E810-C140-BFDE-07D9FF60F1AF}" srcOrd="0" destOrd="0" presId="urn:microsoft.com/office/officeart/2005/8/layout/hierarchy1"/>
    <dgm:cxn modelId="{B6D655D1-56F8-BA43-ABCC-788F454ADFA5}" type="presParOf" srcId="{4A43E9A7-E810-C140-BFDE-07D9FF60F1AF}" destId="{0249F0DD-4696-A643-AD31-CB1BF658203E}" srcOrd="0" destOrd="0" presId="urn:microsoft.com/office/officeart/2005/8/layout/hierarchy1"/>
    <dgm:cxn modelId="{EC88AAC6-4354-D34C-BCC4-8B4B2B08B71B}" type="presParOf" srcId="{4A43E9A7-E810-C140-BFDE-07D9FF60F1AF}" destId="{D3082B46-84B3-A64E-ADA5-8F942DAE7258}" srcOrd="1" destOrd="0" presId="urn:microsoft.com/office/officeart/2005/8/layout/hierarchy1"/>
    <dgm:cxn modelId="{7A90A691-CC48-EE49-8F76-CBE43A1FEF03}" type="presParOf" srcId="{A7F5EF3E-2161-E54B-878B-B1492B2F08A4}" destId="{C39A444F-9EF9-1143-A4B5-6ACB9B71EA94}" srcOrd="1" destOrd="0" presId="urn:microsoft.com/office/officeart/2005/8/layout/hierarchy1"/>
    <dgm:cxn modelId="{59E6799A-4D01-BC4F-9C64-45C81AB53F48}" type="presParOf" srcId="{C88709FF-95B6-1448-856E-12970C83258D}" destId="{2DBA2795-959A-8240-9BA1-776CD65D7213}" srcOrd="1" destOrd="0" presId="urn:microsoft.com/office/officeart/2005/8/layout/hierarchy1"/>
    <dgm:cxn modelId="{D89E5AEE-3D92-904B-88C8-25D794CF5B22}" type="presParOf" srcId="{2DBA2795-959A-8240-9BA1-776CD65D7213}" destId="{ADD026DC-A4AE-204E-A183-9B5A0737F61B}" srcOrd="0" destOrd="0" presId="urn:microsoft.com/office/officeart/2005/8/layout/hierarchy1"/>
    <dgm:cxn modelId="{ABA1CCB8-C223-F44D-924A-DAE8D4F2C9A5}" type="presParOf" srcId="{ADD026DC-A4AE-204E-A183-9B5A0737F61B}" destId="{3A08C018-EF5D-0641-BCFA-DD52E88D392C}" srcOrd="0" destOrd="0" presId="urn:microsoft.com/office/officeart/2005/8/layout/hierarchy1"/>
    <dgm:cxn modelId="{FAC3A77D-F919-8A42-A347-CEE22A6D11E3}" type="presParOf" srcId="{ADD026DC-A4AE-204E-A183-9B5A0737F61B}" destId="{81913EF4-AAE8-D249-929D-A646774D2380}" srcOrd="1" destOrd="0" presId="urn:microsoft.com/office/officeart/2005/8/layout/hierarchy1"/>
    <dgm:cxn modelId="{83112B50-2CC4-0A43-8DA2-D5172D276116}" type="presParOf" srcId="{2DBA2795-959A-8240-9BA1-776CD65D7213}" destId="{0BD3430B-25DE-EB47-879A-3AABDB9E887F}" srcOrd="1" destOrd="0" presId="urn:microsoft.com/office/officeart/2005/8/layout/hierarchy1"/>
    <dgm:cxn modelId="{00175CF3-37AC-324D-A1E9-287A2B1546CA}" type="presParOf" srcId="{C88709FF-95B6-1448-856E-12970C83258D}" destId="{243CEDBB-2D05-BE47-9883-C03EEF77453B}" srcOrd="2" destOrd="0" presId="urn:microsoft.com/office/officeart/2005/8/layout/hierarchy1"/>
    <dgm:cxn modelId="{183250FC-4D87-3B4C-9BBF-08C10D14F518}" type="presParOf" srcId="{243CEDBB-2D05-BE47-9883-C03EEF77453B}" destId="{F8A1C2F8-C2EB-154F-9A76-690341146D40}" srcOrd="0" destOrd="0" presId="urn:microsoft.com/office/officeart/2005/8/layout/hierarchy1"/>
    <dgm:cxn modelId="{B85E7B60-5FEF-4046-85B9-94E6908D2C92}" type="presParOf" srcId="{F8A1C2F8-C2EB-154F-9A76-690341146D40}" destId="{E14D4A09-473D-4A47-9455-843047206DE8}" srcOrd="0" destOrd="0" presId="urn:microsoft.com/office/officeart/2005/8/layout/hierarchy1"/>
    <dgm:cxn modelId="{7039CAED-959E-224C-8D1E-4140FD022291}" type="presParOf" srcId="{F8A1C2F8-C2EB-154F-9A76-690341146D40}" destId="{39C14E5F-44BF-D446-AD7A-13670ADD70CD}" srcOrd="1" destOrd="0" presId="urn:microsoft.com/office/officeart/2005/8/layout/hierarchy1"/>
    <dgm:cxn modelId="{28D1D96F-86B3-E947-BCD0-5C781F212FEB}" type="presParOf" srcId="{243CEDBB-2D05-BE47-9883-C03EEF77453B}" destId="{6F9AD96E-3AE0-9743-AC95-61254D515C34}"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F4AC5A-F77F-49F6-9F53-7734D9135CC4}" type="doc">
      <dgm:prSet loTypeId="urn:microsoft.com/office/officeart/2018/5/layout/CenteredIconLabelDescriptionList" loCatId="icon" qsTypeId="urn:microsoft.com/office/officeart/2005/8/quickstyle/simple1" qsCatId="simple" csTypeId="urn:microsoft.com/office/officeart/2018/5/colors/Iconchunking_neutralbg_colorful5" csCatId="colorful" phldr="1"/>
      <dgm:spPr/>
      <dgm:t>
        <a:bodyPr/>
        <a:lstStyle/>
        <a:p>
          <a:endParaRPr lang="en-US"/>
        </a:p>
      </dgm:t>
    </dgm:pt>
    <dgm:pt modelId="{03ABAD44-CB92-477B-9E84-A698035BE2BA}">
      <dgm:prSet/>
      <dgm:spPr/>
      <dgm:t>
        <a:bodyPr/>
        <a:lstStyle/>
        <a:p>
          <a:pPr>
            <a:lnSpc>
              <a:spcPct val="100000"/>
            </a:lnSpc>
            <a:defRPr b="1"/>
          </a:pPr>
          <a:r>
            <a:rPr lang="en-US" dirty="0">
              <a:solidFill>
                <a:schemeClr val="bg2">
                  <a:lumMod val="25000"/>
                </a:schemeClr>
              </a:solidFill>
            </a:rPr>
            <a:t>Data Overview</a:t>
          </a:r>
        </a:p>
      </dgm:t>
    </dgm:pt>
    <dgm:pt modelId="{A3DD0C65-F058-43BF-97D7-2B0C71635633}" type="parTrans" cxnId="{965493B7-93FC-4B21-986C-463C69460152}">
      <dgm:prSet/>
      <dgm:spPr/>
      <dgm:t>
        <a:bodyPr/>
        <a:lstStyle/>
        <a:p>
          <a:endParaRPr lang="en-US"/>
        </a:p>
      </dgm:t>
    </dgm:pt>
    <dgm:pt modelId="{9B617407-2865-48C3-8AC3-930B3E230D72}" type="sibTrans" cxnId="{965493B7-93FC-4B21-986C-463C69460152}">
      <dgm:prSet/>
      <dgm:spPr/>
      <dgm:t>
        <a:bodyPr/>
        <a:lstStyle/>
        <a:p>
          <a:endParaRPr lang="en-US"/>
        </a:p>
      </dgm:t>
    </dgm:pt>
    <dgm:pt modelId="{83E291DA-0AFB-4B79-9626-08786333E46C}">
      <dgm:prSet/>
      <dgm:spPr/>
      <dgm:t>
        <a:bodyPr/>
        <a:lstStyle/>
        <a:p>
          <a:pPr>
            <a:lnSpc>
              <a:spcPct val="100000"/>
            </a:lnSpc>
            <a:defRPr b="1"/>
          </a:pPr>
          <a:r>
            <a:rPr lang="en-US" dirty="0">
              <a:solidFill>
                <a:schemeClr val="bg2">
                  <a:lumMod val="25000"/>
                </a:schemeClr>
              </a:solidFill>
            </a:rPr>
            <a:t>Methods Overview</a:t>
          </a:r>
        </a:p>
      </dgm:t>
    </dgm:pt>
    <dgm:pt modelId="{40D9B050-C284-4DDD-8ECE-0BE0433C07E3}" type="parTrans" cxnId="{1D3AA75F-DE67-413C-8CFB-6AFB7536A3C5}">
      <dgm:prSet/>
      <dgm:spPr/>
      <dgm:t>
        <a:bodyPr/>
        <a:lstStyle/>
        <a:p>
          <a:endParaRPr lang="en-US"/>
        </a:p>
      </dgm:t>
    </dgm:pt>
    <dgm:pt modelId="{DF183C1A-0B4C-459A-AC33-A1F5A6A938D8}" type="sibTrans" cxnId="{1D3AA75F-DE67-413C-8CFB-6AFB7536A3C5}">
      <dgm:prSet/>
      <dgm:spPr/>
      <dgm:t>
        <a:bodyPr/>
        <a:lstStyle/>
        <a:p>
          <a:endParaRPr lang="en-US"/>
        </a:p>
      </dgm:t>
    </dgm:pt>
    <dgm:pt modelId="{8C395A43-19A6-463F-964C-FBB258034260}">
      <dgm:prSet/>
      <dgm:spPr/>
      <dgm:t>
        <a:bodyPr/>
        <a:lstStyle/>
        <a:p>
          <a:pPr algn="l">
            <a:lnSpc>
              <a:spcPct val="100000"/>
            </a:lnSpc>
          </a:pPr>
          <a:r>
            <a:rPr lang="en-US" dirty="0">
              <a:solidFill>
                <a:schemeClr val="bg2">
                  <a:lumMod val="25000"/>
                </a:schemeClr>
              </a:solidFill>
            </a:rPr>
            <a:t>1. Data Pre-processing</a:t>
          </a:r>
        </a:p>
      </dgm:t>
    </dgm:pt>
    <dgm:pt modelId="{24644B3F-9E5A-444F-A55F-E068D56AD402}" type="parTrans" cxnId="{B37B9522-AAF4-43AB-A8EA-394AA6AF7814}">
      <dgm:prSet/>
      <dgm:spPr/>
      <dgm:t>
        <a:bodyPr/>
        <a:lstStyle/>
        <a:p>
          <a:endParaRPr lang="en-US"/>
        </a:p>
      </dgm:t>
    </dgm:pt>
    <dgm:pt modelId="{A84B29C9-F86D-424A-A32F-2FFE94C3D082}" type="sibTrans" cxnId="{B37B9522-AAF4-43AB-A8EA-394AA6AF7814}">
      <dgm:prSet/>
      <dgm:spPr/>
      <dgm:t>
        <a:bodyPr/>
        <a:lstStyle/>
        <a:p>
          <a:endParaRPr lang="en-US"/>
        </a:p>
      </dgm:t>
    </dgm:pt>
    <dgm:pt modelId="{0DEC4F24-BE48-4309-A18C-E0E54CBAA164}">
      <dgm:prSet/>
      <dgm:spPr/>
      <dgm:t>
        <a:bodyPr/>
        <a:lstStyle/>
        <a:p>
          <a:pPr algn="l">
            <a:lnSpc>
              <a:spcPct val="100000"/>
            </a:lnSpc>
          </a:pPr>
          <a:r>
            <a:rPr lang="en-US" dirty="0">
              <a:solidFill>
                <a:schemeClr val="bg2">
                  <a:lumMod val="25000"/>
                </a:schemeClr>
              </a:solidFill>
            </a:rPr>
            <a:t>2. LSTM Model Construction</a:t>
          </a:r>
        </a:p>
      </dgm:t>
    </dgm:pt>
    <dgm:pt modelId="{0D50E9FA-06BB-40E4-90AD-95BB60CCBBC6}" type="parTrans" cxnId="{28A84270-9655-42E6-B883-B0AB76BC0529}">
      <dgm:prSet/>
      <dgm:spPr/>
      <dgm:t>
        <a:bodyPr/>
        <a:lstStyle/>
        <a:p>
          <a:endParaRPr lang="en-US"/>
        </a:p>
      </dgm:t>
    </dgm:pt>
    <dgm:pt modelId="{677CC00F-EDCC-4BF9-9847-325DC0A71CF3}" type="sibTrans" cxnId="{28A84270-9655-42E6-B883-B0AB76BC0529}">
      <dgm:prSet/>
      <dgm:spPr/>
      <dgm:t>
        <a:bodyPr/>
        <a:lstStyle/>
        <a:p>
          <a:endParaRPr lang="en-US"/>
        </a:p>
      </dgm:t>
    </dgm:pt>
    <dgm:pt modelId="{88A4DBD8-B2F2-4EEC-969E-F8D3ECB367C4}" type="pres">
      <dgm:prSet presAssocID="{20F4AC5A-F77F-49F6-9F53-7734D9135CC4}" presName="root" presStyleCnt="0">
        <dgm:presLayoutVars>
          <dgm:dir/>
          <dgm:resizeHandles val="exact"/>
        </dgm:presLayoutVars>
      </dgm:prSet>
      <dgm:spPr/>
    </dgm:pt>
    <dgm:pt modelId="{719A4B31-F05A-41D8-A12E-DDC626264319}" type="pres">
      <dgm:prSet presAssocID="{03ABAD44-CB92-477B-9E84-A698035BE2BA}" presName="compNode" presStyleCnt="0"/>
      <dgm:spPr/>
    </dgm:pt>
    <dgm:pt modelId="{09845BA9-E2AD-48D4-A8A5-D2510589BEEC}" type="pres">
      <dgm:prSet presAssocID="{03ABAD44-CB92-477B-9E84-A698035BE2B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EA7EF81C-8C5F-472A-B7F4-D5668565A1A8}" type="pres">
      <dgm:prSet presAssocID="{03ABAD44-CB92-477B-9E84-A698035BE2BA}" presName="iconSpace" presStyleCnt="0"/>
      <dgm:spPr/>
    </dgm:pt>
    <dgm:pt modelId="{EA2E68BB-3174-47A1-AD8A-D58A2DB6D601}" type="pres">
      <dgm:prSet presAssocID="{03ABAD44-CB92-477B-9E84-A698035BE2BA}" presName="parTx" presStyleLbl="revTx" presStyleIdx="0" presStyleCnt="4">
        <dgm:presLayoutVars>
          <dgm:chMax val="0"/>
          <dgm:chPref val="0"/>
        </dgm:presLayoutVars>
      </dgm:prSet>
      <dgm:spPr/>
    </dgm:pt>
    <dgm:pt modelId="{DB081FF7-1D3B-42F3-9323-328AFA39546A}" type="pres">
      <dgm:prSet presAssocID="{03ABAD44-CB92-477B-9E84-A698035BE2BA}" presName="txSpace" presStyleCnt="0"/>
      <dgm:spPr/>
    </dgm:pt>
    <dgm:pt modelId="{A7BD3108-FC41-406D-A77B-67BC4A4C33AE}" type="pres">
      <dgm:prSet presAssocID="{03ABAD44-CB92-477B-9E84-A698035BE2BA}" presName="desTx" presStyleLbl="revTx" presStyleIdx="1" presStyleCnt="4">
        <dgm:presLayoutVars/>
      </dgm:prSet>
      <dgm:spPr/>
    </dgm:pt>
    <dgm:pt modelId="{981EA5B0-ABDF-427D-86ED-B2FDB38A2D48}" type="pres">
      <dgm:prSet presAssocID="{9B617407-2865-48C3-8AC3-930B3E230D72}" presName="sibTrans" presStyleCnt="0"/>
      <dgm:spPr/>
    </dgm:pt>
    <dgm:pt modelId="{18D60D89-82F4-4335-8E6B-770F24194941}" type="pres">
      <dgm:prSet presAssocID="{83E291DA-0AFB-4B79-9626-08786333E46C}" presName="compNode" presStyleCnt="0"/>
      <dgm:spPr/>
    </dgm:pt>
    <dgm:pt modelId="{7E7F9496-37C6-42D2-801E-B71C51F9E225}" type="pres">
      <dgm:prSet presAssocID="{83E291DA-0AFB-4B79-9626-08786333E46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B20DDB98-A2FB-49FE-8801-0F7FAE11D162}" type="pres">
      <dgm:prSet presAssocID="{83E291DA-0AFB-4B79-9626-08786333E46C}" presName="iconSpace" presStyleCnt="0"/>
      <dgm:spPr/>
    </dgm:pt>
    <dgm:pt modelId="{03878128-B751-4120-9F32-F7F1C7B22893}" type="pres">
      <dgm:prSet presAssocID="{83E291DA-0AFB-4B79-9626-08786333E46C}" presName="parTx" presStyleLbl="revTx" presStyleIdx="2" presStyleCnt="4">
        <dgm:presLayoutVars>
          <dgm:chMax val="0"/>
          <dgm:chPref val="0"/>
        </dgm:presLayoutVars>
      </dgm:prSet>
      <dgm:spPr/>
    </dgm:pt>
    <dgm:pt modelId="{06173922-AF56-47A2-9468-34F4A9A75355}" type="pres">
      <dgm:prSet presAssocID="{83E291DA-0AFB-4B79-9626-08786333E46C}" presName="txSpace" presStyleCnt="0"/>
      <dgm:spPr/>
    </dgm:pt>
    <dgm:pt modelId="{80705AAD-3ED0-49D5-8B59-261C66F71103}" type="pres">
      <dgm:prSet presAssocID="{83E291DA-0AFB-4B79-9626-08786333E46C}" presName="desTx" presStyleLbl="revTx" presStyleIdx="3" presStyleCnt="4">
        <dgm:presLayoutVars/>
      </dgm:prSet>
      <dgm:spPr/>
    </dgm:pt>
  </dgm:ptLst>
  <dgm:cxnLst>
    <dgm:cxn modelId="{76F84E1F-03AB-534C-B7CB-47B56508CC44}" type="presOf" srcId="{03ABAD44-CB92-477B-9E84-A698035BE2BA}" destId="{EA2E68BB-3174-47A1-AD8A-D58A2DB6D601}" srcOrd="0" destOrd="0" presId="urn:microsoft.com/office/officeart/2018/5/layout/CenteredIconLabelDescriptionList"/>
    <dgm:cxn modelId="{B37B9522-AAF4-43AB-A8EA-394AA6AF7814}" srcId="{83E291DA-0AFB-4B79-9626-08786333E46C}" destId="{8C395A43-19A6-463F-964C-FBB258034260}" srcOrd="0" destOrd="0" parTransId="{24644B3F-9E5A-444F-A55F-E068D56AD402}" sibTransId="{A84B29C9-F86D-424A-A32F-2FFE94C3D082}"/>
    <dgm:cxn modelId="{DDE6082D-9556-A342-BD55-20FA81CA72A4}" type="presOf" srcId="{8C395A43-19A6-463F-964C-FBB258034260}" destId="{80705AAD-3ED0-49D5-8B59-261C66F71103}" srcOrd="0" destOrd="0" presId="urn:microsoft.com/office/officeart/2018/5/layout/CenteredIconLabelDescriptionList"/>
    <dgm:cxn modelId="{1D3AA75F-DE67-413C-8CFB-6AFB7536A3C5}" srcId="{20F4AC5A-F77F-49F6-9F53-7734D9135CC4}" destId="{83E291DA-0AFB-4B79-9626-08786333E46C}" srcOrd="1" destOrd="0" parTransId="{40D9B050-C284-4DDD-8ECE-0BE0433C07E3}" sibTransId="{DF183C1A-0B4C-459A-AC33-A1F5A6A938D8}"/>
    <dgm:cxn modelId="{28A84270-9655-42E6-B883-B0AB76BC0529}" srcId="{83E291DA-0AFB-4B79-9626-08786333E46C}" destId="{0DEC4F24-BE48-4309-A18C-E0E54CBAA164}" srcOrd="1" destOrd="0" parTransId="{0D50E9FA-06BB-40E4-90AD-95BB60CCBBC6}" sibTransId="{677CC00F-EDCC-4BF9-9847-325DC0A71CF3}"/>
    <dgm:cxn modelId="{965493B7-93FC-4B21-986C-463C69460152}" srcId="{20F4AC5A-F77F-49F6-9F53-7734D9135CC4}" destId="{03ABAD44-CB92-477B-9E84-A698035BE2BA}" srcOrd="0" destOrd="0" parTransId="{A3DD0C65-F058-43BF-97D7-2B0C71635633}" sibTransId="{9B617407-2865-48C3-8AC3-930B3E230D72}"/>
    <dgm:cxn modelId="{C1F8F2CF-FAF1-FF4D-B93C-B3C2DCFE9DBA}" type="presOf" srcId="{20F4AC5A-F77F-49F6-9F53-7734D9135CC4}" destId="{88A4DBD8-B2F2-4EEC-969E-F8D3ECB367C4}" srcOrd="0" destOrd="0" presId="urn:microsoft.com/office/officeart/2018/5/layout/CenteredIconLabelDescriptionList"/>
    <dgm:cxn modelId="{19280FF9-A4E4-414E-A511-2D123785C784}" type="presOf" srcId="{83E291DA-0AFB-4B79-9626-08786333E46C}" destId="{03878128-B751-4120-9F32-F7F1C7B22893}" srcOrd="0" destOrd="0" presId="urn:microsoft.com/office/officeart/2018/5/layout/CenteredIconLabelDescriptionList"/>
    <dgm:cxn modelId="{29810FFC-BBA7-D344-8062-C7F9D13F231E}" type="presOf" srcId="{0DEC4F24-BE48-4309-A18C-E0E54CBAA164}" destId="{80705AAD-3ED0-49D5-8B59-261C66F71103}" srcOrd="0" destOrd="1" presId="urn:microsoft.com/office/officeart/2018/5/layout/CenteredIconLabelDescriptionList"/>
    <dgm:cxn modelId="{78DA1F40-EC8B-F547-B994-2063F12FB369}" type="presParOf" srcId="{88A4DBD8-B2F2-4EEC-969E-F8D3ECB367C4}" destId="{719A4B31-F05A-41D8-A12E-DDC626264319}" srcOrd="0" destOrd="0" presId="urn:microsoft.com/office/officeart/2018/5/layout/CenteredIconLabelDescriptionList"/>
    <dgm:cxn modelId="{B53727E7-0B59-3C48-81FA-39E70EF25A08}" type="presParOf" srcId="{719A4B31-F05A-41D8-A12E-DDC626264319}" destId="{09845BA9-E2AD-48D4-A8A5-D2510589BEEC}" srcOrd="0" destOrd="0" presId="urn:microsoft.com/office/officeart/2018/5/layout/CenteredIconLabelDescriptionList"/>
    <dgm:cxn modelId="{4BED0810-4066-EE4C-BC1A-7489392673EE}" type="presParOf" srcId="{719A4B31-F05A-41D8-A12E-DDC626264319}" destId="{EA7EF81C-8C5F-472A-B7F4-D5668565A1A8}" srcOrd="1" destOrd="0" presId="urn:microsoft.com/office/officeart/2018/5/layout/CenteredIconLabelDescriptionList"/>
    <dgm:cxn modelId="{FD37AC24-81DB-C644-9419-CA06DD73D60C}" type="presParOf" srcId="{719A4B31-F05A-41D8-A12E-DDC626264319}" destId="{EA2E68BB-3174-47A1-AD8A-D58A2DB6D601}" srcOrd="2" destOrd="0" presId="urn:microsoft.com/office/officeart/2018/5/layout/CenteredIconLabelDescriptionList"/>
    <dgm:cxn modelId="{EA5DC30F-A171-9C42-90DC-EEE4A7F2A1C4}" type="presParOf" srcId="{719A4B31-F05A-41D8-A12E-DDC626264319}" destId="{DB081FF7-1D3B-42F3-9323-328AFA39546A}" srcOrd="3" destOrd="0" presId="urn:microsoft.com/office/officeart/2018/5/layout/CenteredIconLabelDescriptionList"/>
    <dgm:cxn modelId="{0D11C4CD-4F6C-5B46-97B7-68D89C3CCBA2}" type="presParOf" srcId="{719A4B31-F05A-41D8-A12E-DDC626264319}" destId="{A7BD3108-FC41-406D-A77B-67BC4A4C33AE}" srcOrd="4" destOrd="0" presId="urn:microsoft.com/office/officeart/2018/5/layout/CenteredIconLabelDescriptionList"/>
    <dgm:cxn modelId="{CFF8C77E-C19D-7B4F-9D06-E3A9F37436BB}" type="presParOf" srcId="{88A4DBD8-B2F2-4EEC-969E-F8D3ECB367C4}" destId="{981EA5B0-ABDF-427D-86ED-B2FDB38A2D48}" srcOrd="1" destOrd="0" presId="urn:microsoft.com/office/officeart/2018/5/layout/CenteredIconLabelDescriptionList"/>
    <dgm:cxn modelId="{5A91AA3F-F575-384F-A12D-29A42B96674C}" type="presParOf" srcId="{88A4DBD8-B2F2-4EEC-969E-F8D3ECB367C4}" destId="{18D60D89-82F4-4335-8E6B-770F24194941}" srcOrd="2" destOrd="0" presId="urn:microsoft.com/office/officeart/2018/5/layout/CenteredIconLabelDescriptionList"/>
    <dgm:cxn modelId="{279AC01D-5C77-2049-B68B-A3E1BE443984}" type="presParOf" srcId="{18D60D89-82F4-4335-8E6B-770F24194941}" destId="{7E7F9496-37C6-42D2-801E-B71C51F9E225}" srcOrd="0" destOrd="0" presId="urn:microsoft.com/office/officeart/2018/5/layout/CenteredIconLabelDescriptionList"/>
    <dgm:cxn modelId="{923EE8D9-5F37-694E-8D6C-6BE326E9C00D}" type="presParOf" srcId="{18D60D89-82F4-4335-8E6B-770F24194941}" destId="{B20DDB98-A2FB-49FE-8801-0F7FAE11D162}" srcOrd="1" destOrd="0" presId="urn:microsoft.com/office/officeart/2018/5/layout/CenteredIconLabelDescriptionList"/>
    <dgm:cxn modelId="{A586863D-0F7E-7742-87BB-FB6D40EDF055}" type="presParOf" srcId="{18D60D89-82F4-4335-8E6B-770F24194941}" destId="{03878128-B751-4120-9F32-F7F1C7B22893}" srcOrd="2" destOrd="0" presId="urn:microsoft.com/office/officeart/2018/5/layout/CenteredIconLabelDescriptionList"/>
    <dgm:cxn modelId="{3C097AE1-143D-2348-8E30-92149273B195}" type="presParOf" srcId="{18D60D89-82F4-4335-8E6B-770F24194941}" destId="{06173922-AF56-47A2-9468-34F4A9A75355}" srcOrd="3" destOrd="0" presId="urn:microsoft.com/office/officeart/2018/5/layout/CenteredIconLabelDescriptionList"/>
    <dgm:cxn modelId="{EB3C8C6B-A292-7B42-A134-64282B0E7831}" type="presParOf" srcId="{18D60D89-82F4-4335-8E6B-770F24194941}" destId="{80705AAD-3ED0-49D5-8B59-261C66F71103}" srcOrd="4" destOrd="0" presId="urn:microsoft.com/office/officeart/2018/5/layout/CenteredIconLabelDescriptionList"/>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CDC6468-19BA-BC40-8EE8-3D0760FAD055}" type="doc">
      <dgm:prSet loTypeId="urn:microsoft.com/office/officeart/2005/8/layout/process2" loCatId="hierarchy" qsTypeId="urn:microsoft.com/office/officeart/2005/8/quickstyle/simple1" qsCatId="simple" csTypeId="urn:microsoft.com/office/officeart/2005/8/colors/accent2_3" csCatId="accent2" phldr="1"/>
      <dgm:spPr/>
      <dgm:t>
        <a:bodyPr/>
        <a:lstStyle/>
        <a:p>
          <a:endParaRPr lang="en-GB"/>
        </a:p>
      </dgm:t>
    </dgm:pt>
    <dgm:pt modelId="{EC85E254-1A00-B241-A30C-A3A751C1179C}">
      <dgm:prSet/>
      <dgm:spPr/>
      <dgm:t>
        <a:bodyPr/>
        <a:lstStyle/>
        <a:p>
          <a:r>
            <a:rPr lang="en-GB" b="0" i="0" dirty="0"/>
            <a:t>Interpolating missing values.</a:t>
          </a:r>
          <a:endParaRPr lang="en-GB" dirty="0"/>
        </a:p>
      </dgm:t>
    </dgm:pt>
    <dgm:pt modelId="{903ACB05-7FE8-E14C-842B-174F6CDBB732}" type="parTrans" cxnId="{E9DA95BC-9B90-3F42-BB9F-CB0408F63FDE}">
      <dgm:prSet/>
      <dgm:spPr/>
      <dgm:t>
        <a:bodyPr/>
        <a:lstStyle/>
        <a:p>
          <a:endParaRPr lang="en-GB"/>
        </a:p>
      </dgm:t>
    </dgm:pt>
    <dgm:pt modelId="{3D135746-6DD2-C348-985C-DDDAE11EAE33}" type="sibTrans" cxnId="{E9DA95BC-9B90-3F42-BB9F-CB0408F63FDE}">
      <dgm:prSet/>
      <dgm:spPr/>
      <dgm:t>
        <a:bodyPr/>
        <a:lstStyle/>
        <a:p>
          <a:endParaRPr lang="en-GB"/>
        </a:p>
      </dgm:t>
    </dgm:pt>
    <dgm:pt modelId="{DFF5D737-E9C1-D74F-B46B-D899BB6FCE1B}">
      <dgm:prSet/>
      <dgm:spPr/>
      <dgm:t>
        <a:bodyPr/>
        <a:lstStyle/>
        <a:p>
          <a:r>
            <a:rPr lang="en-GB" b="0" i="0" dirty="0"/>
            <a:t>Applying perturbations based on WMO’s guidelines.</a:t>
          </a:r>
          <a:endParaRPr lang="en-GB" dirty="0"/>
        </a:p>
      </dgm:t>
    </dgm:pt>
    <dgm:pt modelId="{9FB157BA-1EA1-C94D-B971-B2A13D8976A8}" type="parTrans" cxnId="{4769F61B-F14F-A342-8830-642DEB8137A2}">
      <dgm:prSet/>
      <dgm:spPr/>
      <dgm:t>
        <a:bodyPr/>
        <a:lstStyle/>
        <a:p>
          <a:endParaRPr lang="en-GB"/>
        </a:p>
      </dgm:t>
    </dgm:pt>
    <dgm:pt modelId="{AF5C856E-4624-E740-9360-2B132A927198}" type="sibTrans" cxnId="{4769F61B-F14F-A342-8830-642DEB8137A2}">
      <dgm:prSet/>
      <dgm:spPr/>
      <dgm:t>
        <a:bodyPr/>
        <a:lstStyle/>
        <a:p>
          <a:endParaRPr lang="en-GB"/>
        </a:p>
      </dgm:t>
    </dgm:pt>
    <dgm:pt modelId="{2C664E79-9963-E348-B9F7-32C7A59191E9}">
      <dgm:prSet/>
      <dgm:spPr/>
      <dgm:t>
        <a:bodyPr/>
        <a:lstStyle/>
        <a:p>
          <a:r>
            <a:rPr lang="en-GB" b="0" i="0" dirty="0"/>
            <a:t>Scaling. </a:t>
          </a:r>
          <a:endParaRPr lang="en-GB" dirty="0"/>
        </a:p>
      </dgm:t>
    </dgm:pt>
    <dgm:pt modelId="{559D1701-84A5-2B4A-9FFE-558F92497971}" type="parTrans" cxnId="{2E658064-BB6B-EF43-B4D0-DDC8C259531C}">
      <dgm:prSet/>
      <dgm:spPr/>
      <dgm:t>
        <a:bodyPr/>
        <a:lstStyle/>
        <a:p>
          <a:endParaRPr lang="en-GB"/>
        </a:p>
      </dgm:t>
    </dgm:pt>
    <dgm:pt modelId="{C6D40C4B-ACF8-0C48-9055-DAE95F4EA5F1}" type="sibTrans" cxnId="{2E658064-BB6B-EF43-B4D0-DDC8C259531C}">
      <dgm:prSet/>
      <dgm:spPr/>
      <dgm:t>
        <a:bodyPr/>
        <a:lstStyle/>
        <a:p>
          <a:endParaRPr lang="en-GB"/>
        </a:p>
      </dgm:t>
    </dgm:pt>
    <dgm:pt modelId="{64601015-9CA4-DD43-9F05-45F024B1E58C}">
      <dgm:prSet/>
      <dgm:spPr/>
      <dgm:t>
        <a:bodyPr/>
        <a:lstStyle/>
        <a:p>
          <a:r>
            <a:rPr lang="en-GB" dirty="0"/>
            <a:t>Rebuilding the input data to the required shape</a:t>
          </a:r>
        </a:p>
      </dgm:t>
    </dgm:pt>
    <dgm:pt modelId="{BBD21C2F-3788-6544-BBE6-29A8AC323548}" type="parTrans" cxnId="{E997C273-D0A4-3946-B83D-B8E6024F1894}">
      <dgm:prSet/>
      <dgm:spPr/>
      <dgm:t>
        <a:bodyPr/>
        <a:lstStyle/>
        <a:p>
          <a:endParaRPr lang="en-GB"/>
        </a:p>
      </dgm:t>
    </dgm:pt>
    <dgm:pt modelId="{16AAB915-59B6-E14F-8F90-7DBADE3FF8EF}" type="sibTrans" cxnId="{E997C273-D0A4-3946-B83D-B8E6024F1894}">
      <dgm:prSet/>
      <dgm:spPr/>
      <dgm:t>
        <a:bodyPr/>
        <a:lstStyle/>
        <a:p>
          <a:endParaRPr lang="en-GB"/>
        </a:p>
      </dgm:t>
    </dgm:pt>
    <dgm:pt modelId="{7DEC3D7F-E590-9B41-8F52-2196788B27FE}">
      <dgm:prSet/>
      <dgm:spPr/>
      <dgm:t>
        <a:bodyPr/>
        <a:lstStyle/>
        <a:p>
          <a:r>
            <a:rPr lang="en-GB" dirty="0"/>
            <a:t>Split data</a:t>
          </a:r>
        </a:p>
      </dgm:t>
    </dgm:pt>
    <dgm:pt modelId="{60B6D136-549C-E848-B66C-D5490E7523B2}" type="parTrans" cxnId="{47922781-1C75-B841-84A5-FD9FF50CA28F}">
      <dgm:prSet/>
      <dgm:spPr/>
      <dgm:t>
        <a:bodyPr/>
        <a:lstStyle/>
        <a:p>
          <a:endParaRPr lang="en-GB"/>
        </a:p>
      </dgm:t>
    </dgm:pt>
    <dgm:pt modelId="{19C5BBF1-E913-EF4A-8DE2-D0F576FB67C6}" type="sibTrans" cxnId="{47922781-1C75-B841-84A5-FD9FF50CA28F}">
      <dgm:prSet/>
      <dgm:spPr/>
      <dgm:t>
        <a:bodyPr/>
        <a:lstStyle/>
        <a:p>
          <a:endParaRPr lang="en-GB"/>
        </a:p>
      </dgm:t>
    </dgm:pt>
    <dgm:pt modelId="{564424C9-B032-C742-9A98-CA215812B8BB}" type="pres">
      <dgm:prSet presAssocID="{1CDC6468-19BA-BC40-8EE8-3D0760FAD055}" presName="linearFlow" presStyleCnt="0">
        <dgm:presLayoutVars>
          <dgm:resizeHandles val="exact"/>
        </dgm:presLayoutVars>
      </dgm:prSet>
      <dgm:spPr/>
    </dgm:pt>
    <dgm:pt modelId="{A61EADFD-BAA9-9B4C-A99E-297741AF478A}" type="pres">
      <dgm:prSet presAssocID="{7DEC3D7F-E590-9B41-8F52-2196788B27FE}" presName="node" presStyleLbl="node1" presStyleIdx="0" presStyleCnt="5">
        <dgm:presLayoutVars>
          <dgm:bulletEnabled val="1"/>
        </dgm:presLayoutVars>
      </dgm:prSet>
      <dgm:spPr/>
    </dgm:pt>
    <dgm:pt modelId="{D18128B0-D37D-C947-AFAD-BEE5AF225908}" type="pres">
      <dgm:prSet presAssocID="{19C5BBF1-E913-EF4A-8DE2-D0F576FB67C6}" presName="sibTrans" presStyleLbl="sibTrans2D1" presStyleIdx="0" presStyleCnt="4"/>
      <dgm:spPr/>
    </dgm:pt>
    <dgm:pt modelId="{B0254B51-0685-6E47-8DE7-51A24FA86BA9}" type="pres">
      <dgm:prSet presAssocID="{19C5BBF1-E913-EF4A-8DE2-D0F576FB67C6}" presName="connectorText" presStyleLbl="sibTrans2D1" presStyleIdx="0" presStyleCnt="4"/>
      <dgm:spPr/>
    </dgm:pt>
    <dgm:pt modelId="{8C63A8B9-FD50-8E46-BAB2-45EEF9C8B3CB}" type="pres">
      <dgm:prSet presAssocID="{EC85E254-1A00-B241-A30C-A3A751C1179C}" presName="node" presStyleLbl="node1" presStyleIdx="1" presStyleCnt="5">
        <dgm:presLayoutVars>
          <dgm:bulletEnabled val="1"/>
        </dgm:presLayoutVars>
      </dgm:prSet>
      <dgm:spPr/>
    </dgm:pt>
    <dgm:pt modelId="{22089909-3645-0F4D-BBBF-D181809526A0}" type="pres">
      <dgm:prSet presAssocID="{3D135746-6DD2-C348-985C-DDDAE11EAE33}" presName="sibTrans" presStyleLbl="sibTrans2D1" presStyleIdx="1" presStyleCnt="4"/>
      <dgm:spPr/>
    </dgm:pt>
    <dgm:pt modelId="{E7CB4903-16D9-8442-8969-0A30B3D8E2BE}" type="pres">
      <dgm:prSet presAssocID="{3D135746-6DD2-C348-985C-DDDAE11EAE33}" presName="connectorText" presStyleLbl="sibTrans2D1" presStyleIdx="1" presStyleCnt="4"/>
      <dgm:spPr/>
    </dgm:pt>
    <dgm:pt modelId="{0D9B85B3-E89B-A142-AA31-0E5D30281772}" type="pres">
      <dgm:prSet presAssocID="{DFF5D737-E9C1-D74F-B46B-D899BB6FCE1B}" presName="node" presStyleLbl="node1" presStyleIdx="2" presStyleCnt="5">
        <dgm:presLayoutVars>
          <dgm:bulletEnabled val="1"/>
        </dgm:presLayoutVars>
      </dgm:prSet>
      <dgm:spPr/>
    </dgm:pt>
    <dgm:pt modelId="{4EABBDA9-1FD9-1840-8958-49AAF11F1497}" type="pres">
      <dgm:prSet presAssocID="{AF5C856E-4624-E740-9360-2B132A927198}" presName="sibTrans" presStyleLbl="sibTrans2D1" presStyleIdx="2" presStyleCnt="4"/>
      <dgm:spPr/>
    </dgm:pt>
    <dgm:pt modelId="{1F063E26-7692-544E-942F-DA6C68407CAD}" type="pres">
      <dgm:prSet presAssocID="{AF5C856E-4624-E740-9360-2B132A927198}" presName="connectorText" presStyleLbl="sibTrans2D1" presStyleIdx="2" presStyleCnt="4"/>
      <dgm:spPr/>
    </dgm:pt>
    <dgm:pt modelId="{1C5FB242-AE81-EC45-9C02-BE9CBC8F184A}" type="pres">
      <dgm:prSet presAssocID="{2C664E79-9963-E348-B9F7-32C7A59191E9}" presName="node" presStyleLbl="node1" presStyleIdx="3" presStyleCnt="5">
        <dgm:presLayoutVars>
          <dgm:bulletEnabled val="1"/>
        </dgm:presLayoutVars>
      </dgm:prSet>
      <dgm:spPr/>
    </dgm:pt>
    <dgm:pt modelId="{5CD68DF0-7C08-F549-A14F-906FF26801DC}" type="pres">
      <dgm:prSet presAssocID="{C6D40C4B-ACF8-0C48-9055-DAE95F4EA5F1}" presName="sibTrans" presStyleLbl="sibTrans2D1" presStyleIdx="3" presStyleCnt="4"/>
      <dgm:spPr/>
    </dgm:pt>
    <dgm:pt modelId="{B22A9F0F-AFB9-4549-A264-FB0F9B492624}" type="pres">
      <dgm:prSet presAssocID="{C6D40C4B-ACF8-0C48-9055-DAE95F4EA5F1}" presName="connectorText" presStyleLbl="sibTrans2D1" presStyleIdx="3" presStyleCnt="4"/>
      <dgm:spPr/>
    </dgm:pt>
    <dgm:pt modelId="{33C5C476-AD03-2543-B945-A64FBF853041}" type="pres">
      <dgm:prSet presAssocID="{64601015-9CA4-DD43-9F05-45F024B1E58C}" presName="node" presStyleLbl="node1" presStyleIdx="4" presStyleCnt="5">
        <dgm:presLayoutVars>
          <dgm:bulletEnabled val="1"/>
        </dgm:presLayoutVars>
      </dgm:prSet>
      <dgm:spPr/>
    </dgm:pt>
  </dgm:ptLst>
  <dgm:cxnLst>
    <dgm:cxn modelId="{DAA71A03-C284-D947-AB19-194447D472BE}" type="presOf" srcId="{19C5BBF1-E913-EF4A-8DE2-D0F576FB67C6}" destId="{D18128B0-D37D-C947-AFAD-BEE5AF225908}" srcOrd="0" destOrd="0" presId="urn:microsoft.com/office/officeart/2005/8/layout/process2"/>
    <dgm:cxn modelId="{72747707-D7D3-FC45-BB36-E89A87787636}" type="presOf" srcId="{2C664E79-9963-E348-B9F7-32C7A59191E9}" destId="{1C5FB242-AE81-EC45-9C02-BE9CBC8F184A}" srcOrd="0" destOrd="0" presId="urn:microsoft.com/office/officeart/2005/8/layout/process2"/>
    <dgm:cxn modelId="{1A2ECF07-DEEE-6149-A716-2A6E6CDAFDB3}" type="presOf" srcId="{3D135746-6DD2-C348-985C-DDDAE11EAE33}" destId="{22089909-3645-0F4D-BBBF-D181809526A0}" srcOrd="0" destOrd="0" presId="urn:microsoft.com/office/officeart/2005/8/layout/process2"/>
    <dgm:cxn modelId="{99D0411A-21B4-0445-B684-1EE726145EDC}" type="presOf" srcId="{C6D40C4B-ACF8-0C48-9055-DAE95F4EA5F1}" destId="{5CD68DF0-7C08-F549-A14F-906FF26801DC}" srcOrd="0" destOrd="0" presId="urn:microsoft.com/office/officeart/2005/8/layout/process2"/>
    <dgm:cxn modelId="{4769F61B-F14F-A342-8830-642DEB8137A2}" srcId="{1CDC6468-19BA-BC40-8EE8-3D0760FAD055}" destId="{DFF5D737-E9C1-D74F-B46B-D899BB6FCE1B}" srcOrd="2" destOrd="0" parTransId="{9FB157BA-1EA1-C94D-B971-B2A13D8976A8}" sibTransId="{AF5C856E-4624-E740-9360-2B132A927198}"/>
    <dgm:cxn modelId="{2AB00648-89F6-AA46-9B5C-69BD3DB8D7F3}" type="presOf" srcId="{EC85E254-1A00-B241-A30C-A3A751C1179C}" destId="{8C63A8B9-FD50-8E46-BAB2-45EEF9C8B3CB}" srcOrd="0" destOrd="0" presId="urn:microsoft.com/office/officeart/2005/8/layout/process2"/>
    <dgm:cxn modelId="{62C3655D-7CDA-1243-8D6F-1DDCC7283D48}" type="presOf" srcId="{AF5C856E-4624-E740-9360-2B132A927198}" destId="{1F063E26-7692-544E-942F-DA6C68407CAD}" srcOrd="1" destOrd="0" presId="urn:microsoft.com/office/officeart/2005/8/layout/process2"/>
    <dgm:cxn modelId="{2E658064-BB6B-EF43-B4D0-DDC8C259531C}" srcId="{1CDC6468-19BA-BC40-8EE8-3D0760FAD055}" destId="{2C664E79-9963-E348-B9F7-32C7A59191E9}" srcOrd="3" destOrd="0" parTransId="{559D1701-84A5-2B4A-9FFE-558F92497971}" sibTransId="{C6D40C4B-ACF8-0C48-9055-DAE95F4EA5F1}"/>
    <dgm:cxn modelId="{AEA09265-E8F8-DC4E-B645-666A7485473C}" type="presOf" srcId="{AF5C856E-4624-E740-9360-2B132A927198}" destId="{4EABBDA9-1FD9-1840-8958-49AAF11F1497}" srcOrd="0" destOrd="0" presId="urn:microsoft.com/office/officeart/2005/8/layout/process2"/>
    <dgm:cxn modelId="{E997C273-D0A4-3946-B83D-B8E6024F1894}" srcId="{1CDC6468-19BA-BC40-8EE8-3D0760FAD055}" destId="{64601015-9CA4-DD43-9F05-45F024B1E58C}" srcOrd="4" destOrd="0" parTransId="{BBD21C2F-3788-6544-BBE6-29A8AC323548}" sibTransId="{16AAB915-59B6-E14F-8F90-7DBADE3FF8EF}"/>
    <dgm:cxn modelId="{47922781-1C75-B841-84A5-FD9FF50CA28F}" srcId="{1CDC6468-19BA-BC40-8EE8-3D0760FAD055}" destId="{7DEC3D7F-E590-9B41-8F52-2196788B27FE}" srcOrd="0" destOrd="0" parTransId="{60B6D136-549C-E848-B66C-D5490E7523B2}" sibTransId="{19C5BBF1-E913-EF4A-8DE2-D0F576FB67C6}"/>
    <dgm:cxn modelId="{5D9D5BAF-D07E-D84E-AAB8-9C8FEC9951CE}" type="presOf" srcId="{64601015-9CA4-DD43-9F05-45F024B1E58C}" destId="{33C5C476-AD03-2543-B945-A64FBF853041}" srcOrd="0" destOrd="0" presId="urn:microsoft.com/office/officeart/2005/8/layout/process2"/>
    <dgm:cxn modelId="{DCE593AF-EFAE-2C4D-8E3D-809BD4A4124A}" type="presOf" srcId="{C6D40C4B-ACF8-0C48-9055-DAE95F4EA5F1}" destId="{B22A9F0F-AFB9-4549-A264-FB0F9B492624}" srcOrd="1" destOrd="0" presId="urn:microsoft.com/office/officeart/2005/8/layout/process2"/>
    <dgm:cxn modelId="{E9DA95BC-9B90-3F42-BB9F-CB0408F63FDE}" srcId="{1CDC6468-19BA-BC40-8EE8-3D0760FAD055}" destId="{EC85E254-1A00-B241-A30C-A3A751C1179C}" srcOrd="1" destOrd="0" parTransId="{903ACB05-7FE8-E14C-842B-174F6CDBB732}" sibTransId="{3D135746-6DD2-C348-985C-DDDAE11EAE33}"/>
    <dgm:cxn modelId="{E057C3BD-2F35-A445-B4E4-8A3E3F8434A6}" type="presOf" srcId="{3D135746-6DD2-C348-985C-DDDAE11EAE33}" destId="{E7CB4903-16D9-8442-8969-0A30B3D8E2BE}" srcOrd="1" destOrd="0" presId="urn:microsoft.com/office/officeart/2005/8/layout/process2"/>
    <dgm:cxn modelId="{B317D8C0-8FCF-DF4A-93B2-8483B13F7561}" type="presOf" srcId="{19C5BBF1-E913-EF4A-8DE2-D0F576FB67C6}" destId="{B0254B51-0685-6E47-8DE7-51A24FA86BA9}" srcOrd="1" destOrd="0" presId="urn:microsoft.com/office/officeart/2005/8/layout/process2"/>
    <dgm:cxn modelId="{9ECA18CB-4720-174B-877B-28A36F502980}" type="presOf" srcId="{DFF5D737-E9C1-D74F-B46B-D899BB6FCE1B}" destId="{0D9B85B3-E89B-A142-AA31-0E5D30281772}" srcOrd="0" destOrd="0" presId="urn:microsoft.com/office/officeart/2005/8/layout/process2"/>
    <dgm:cxn modelId="{10CE44D7-9701-FE43-9EDD-BD882BDA2F99}" type="presOf" srcId="{1CDC6468-19BA-BC40-8EE8-3D0760FAD055}" destId="{564424C9-B032-C742-9A98-CA215812B8BB}" srcOrd="0" destOrd="0" presId="urn:microsoft.com/office/officeart/2005/8/layout/process2"/>
    <dgm:cxn modelId="{87BDFDE1-B1E5-054C-AE46-7CEDFC6CEC86}" type="presOf" srcId="{7DEC3D7F-E590-9B41-8F52-2196788B27FE}" destId="{A61EADFD-BAA9-9B4C-A99E-297741AF478A}" srcOrd="0" destOrd="0" presId="urn:microsoft.com/office/officeart/2005/8/layout/process2"/>
    <dgm:cxn modelId="{AF758CB5-D556-3741-8027-C6A065E121F6}" type="presParOf" srcId="{564424C9-B032-C742-9A98-CA215812B8BB}" destId="{A61EADFD-BAA9-9B4C-A99E-297741AF478A}" srcOrd="0" destOrd="0" presId="urn:microsoft.com/office/officeart/2005/8/layout/process2"/>
    <dgm:cxn modelId="{28F3A30E-B294-D748-876B-9155F5D91D25}" type="presParOf" srcId="{564424C9-B032-C742-9A98-CA215812B8BB}" destId="{D18128B0-D37D-C947-AFAD-BEE5AF225908}" srcOrd="1" destOrd="0" presId="urn:microsoft.com/office/officeart/2005/8/layout/process2"/>
    <dgm:cxn modelId="{B989D347-5489-5E4F-A09A-2D95EEF4B41A}" type="presParOf" srcId="{D18128B0-D37D-C947-AFAD-BEE5AF225908}" destId="{B0254B51-0685-6E47-8DE7-51A24FA86BA9}" srcOrd="0" destOrd="0" presId="urn:microsoft.com/office/officeart/2005/8/layout/process2"/>
    <dgm:cxn modelId="{DF6B5CBE-D495-A449-AEF4-AD12C1F7E157}" type="presParOf" srcId="{564424C9-B032-C742-9A98-CA215812B8BB}" destId="{8C63A8B9-FD50-8E46-BAB2-45EEF9C8B3CB}" srcOrd="2" destOrd="0" presId="urn:microsoft.com/office/officeart/2005/8/layout/process2"/>
    <dgm:cxn modelId="{9A454BCC-7277-B04F-83AC-956AE329E821}" type="presParOf" srcId="{564424C9-B032-C742-9A98-CA215812B8BB}" destId="{22089909-3645-0F4D-BBBF-D181809526A0}" srcOrd="3" destOrd="0" presId="urn:microsoft.com/office/officeart/2005/8/layout/process2"/>
    <dgm:cxn modelId="{3A78FE44-5E45-AC41-BB38-4D2F6FBEB809}" type="presParOf" srcId="{22089909-3645-0F4D-BBBF-D181809526A0}" destId="{E7CB4903-16D9-8442-8969-0A30B3D8E2BE}" srcOrd="0" destOrd="0" presId="urn:microsoft.com/office/officeart/2005/8/layout/process2"/>
    <dgm:cxn modelId="{030A7B8A-CF05-1547-9CE6-242CC6423FE0}" type="presParOf" srcId="{564424C9-B032-C742-9A98-CA215812B8BB}" destId="{0D9B85B3-E89B-A142-AA31-0E5D30281772}" srcOrd="4" destOrd="0" presId="urn:microsoft.com/office/officeart/2005/8/layout/process2"/>
    <dgm:cxn modelId="{0B31A8A5-0AF9-5949-831E-80806946B438}" type="presParOf" srcId="{564424C9-B032-C742-9A98-CA215812B8BB}" destId="{4EABBDA9-1FD9-1840-8958-49AAF11F1497}" srcOrd="5" destOrd="0" presId="urn:microsoft.com/office/officeart/2005/8/layout/process2"/>
    <dgm:cxn modelId="{064B0FDB-6032-2547-BCCA-E25D2E68BD18}" type="presParOf" srcId="{4EABBDA9-1FD9-1840-8958-49AAF11F1497}" destId="{1F063E26-7692-544E-942F-DA6C68407CAD}" srcOrd="0" destOrd="0" presId="urn:microsoft.com/office/officeart/2005/8/layout/process2"/>
    <dgm:cxn modelId="{1C70F914-D82D-A54B-899D-81C9E7B9F5AC}" type="presParOf" srcId="{564424C9-B032-C742-9A98-CA215812B8BB}" destId="{1C5FB242-AE81-EC45-9C02-BE9CBC8F184A}" srcOrd="6" destOrd="0" presId="urn:microsoft.com/office/officeart/2005/8/layout/process2"/>
    <dgm:cxn modelId="{61348513-2D2E-B447-ABA8-86DC3171F31B}" type="presParOf" srcId="{564424C9-B032-C742-9A98-CA215812B8BB}" destId="{5CD68DF0-7C08-F549-A14F-906FF26801DC}" srcOrd="7" destOrd="0" presId="urn:microsoft.com/office/officeart/2005/8/layout/process2"/>
    <dgm:cxn modelId="{19974544-6981-E74F-8864-65F0B076D126}" type="presParOf" srcId="{5CD68DF0-7C08-F549-A14F-906FF26801DC}" destId="{B22A9F0F-AFB9-4549-A264-FB0F9B492624}" srcOrd="0" destOrd="0" presId="urn:microsoft.com/office/officeart/2005/8/layout/process2"/>
    <dgm:cxn modelId="{87F974A0-B2A9-E941-91BA-E67CAB231FA8}" type="presParOf" srcId="{564424C9-B032-C742-9A98-CA215812B8BB}" destId="{33C5C476-AD03-2543-B945-A64FBF853041}" srcOrd="8" destOrd="0" presId="urn:microsoft.com/office/officeart/2005/8/layout/process2"/>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8370040-AB9E-463A-9167-2F73DF14B61B}"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49808DDA-4B06-404E-AFCD-A230656D3F02}">
      <dgm:prSet custT="1"/>
      <dgm:spPr/>
      <dgm:t>
        <a:bodyPr/>
        <a:lstStyle/>
        <a:p>
          <a:pPr>
            <a:lnSpc>
              <a:spcPct val="100000"/>
            </a:lnSpc>
          </a:pPr>
          <a:r>
            <a:rPr lang="en-GB" sz="1800"/>
            <a:t>1. Model Construction</a:t>
          </a:r>
          <a:endParaRPr lang="en-US" sz="1800"/>
        </a:p>
      </dgm:t>
    </dgm:pt>
    <dgm:pt modelId="{91D4D315-93EF-43A8-B2A5-25383CD84543}" type="parTrans" cxnId="{92EFE782-3C0F-452C-9186-F542451C7845}">
      <dgm:prSet/>
      <dgm:spPr/>
      <dgm:t>
        <a:bodyPr/>
        <a:lstStyle/>
        <a:p>
          <a:endParaRPr lang="en-US"/>
        </a:p>
      </dgm:t>
    </dgm:pt>
    <dgm:pt modelId="{7C21DDD9-E30F-43E6-9918-E5F769E96B08}" type="sibTrans" cxnId="{92EFE782-3C0F-452C-9186-F542451C7845}">
      <dgm:prSet/>
      <dgm:spPr/>
      <dgm:t>
        <a:bodyPr/>
        <a:lstStyle/>
        <a:p>
          <a:endParaRPr lang="en-US"/>
        </a:p>
      </dgm:t>
    </dgm:pt>
    <dgm:pt modelId="{B54E45E1-5119-404B-9ED5-439B883F146E}">
      <dgm:prSet/>
      <dgm:spPr/>
      <dgm:t>
        <a:bodyPr/>
        <a:lstStyle/>
        <a:p>
          <a:pPr>
            <a:lnSpc>
              <a:spcPct val="100000"/>
            </a:lnSpc>
          </a:pPr>
          <a:endParaRPr lang="en-US" dirty="0"/>
        </a:p>
      </dgm:t>
    </dgm:pt>
    <dgm:pt modelId="{D8103E0A-98FE-4DB6-B0ED-7A08EB1E507E}" type="parTrans" cxnId="{B7FDC68A-599F-4364-9EA1-81BAC4857EAE}">
      <dgm:prSet/>
      <dgm:spPr/>
      <dgm:t>
        <a:bodyPr/>
        <a:lstStyle/>
        <a:p>
          <a:endParaRPr lang="en-US"/>
        </a:p>
      </dgm:t>
    </dgm:pt>
    <dgm:pt modelId="{86632AC3-C490-46F5-8FF2-C445F7E61261}" type="sibTrans" cxnId="{B7FDC68A-599F-4364-9EA1-81BAC4857EAE}">
      <dgm:prSet/>
      <dgm:spPr/>
      <dgm:t>
        <a:bodyPr/>
        <a:lstStyle/>
        <a:p>
          <a:endParaRPr lang="en-US"/>
        </a:p>
      </dgm:t>
    </dgm:pt>
    <dgm:pt modelId="{94EB1B63-C1D1-4669-879F-5010781D1947}">
      <dgm:prSet custT="1"/>
      <dgm:spPr/>
      <dgm:t>
        <a:bodyPr/>
        <a:lstStyle/>
        <a:p>
          <a:pPr>
            <a:lnSpc>
              <a:spcPct val="100000"/>
            </a:lnSpc>
          </a:pPr>
          <a:r>
            <a:rPr lang="en-GB" sz="1800"/>
            <a:t>2. Hyper-parameter Tuning &amp; Architecture Adjustment</a:t>
          </a:r>
          <a:endParaRPr lang="en-US" sz="1800"/>
        </a:p>
      </dgm:t>
    </dgm:pt>
    <dgm:pt modelId="{B3E6E7D0-B5E1-477C-8BA3-F346184C774D}" type="parTrans" cxnId="{54C970C4-9DCA-427F-A460-8540C4811688}">
      <dgm:prSet/>
      <dgm:spPr/>
      <dgm:t>
        <a:bodyPr/>
        <a:lstStyle/>
        <a:p>
          <a:endParaRPr lang="en-US"/>
        </a:p>
      </dgm:t>
    </dgm:pt>
    <dgm:pt modelId="{38F40F3C-1EAC-40F3-A11E-EAC153DFC423}" type="sibTrans" cxnId="{54C970C4-9DCA-427F-A460-8540C4811688}">
      <dgm:prSet/>
      <dgm:spPr/>
      <dgm:t>
        <a:bodyPr/>
        <a:lstStyle/>
        <a:p>
          <a:endParaRPr lang="en-US"/>
        </a:p>
      </dgm:t>
    </dgm:pt>
    <dgm:pt modelId="{2C58E171-41DC-4CC9-A4FE-0F981E822267}">
      <dgm:prSet/>
      <dgm:spPr/>
      <dgm:t>
        <a:bodyPr/>
        <a:lstStyle/>
        <a:p>
          <a:pPr>
            <a:lnSpc>
              <a:spcPct val="100000"/>
            </a:lnSpc>
          </a:pPr>
          <a:endParaRPr lang="en-US" dirty="0"/>
        </a:p>
      </dgm:t>
    </dgm:pt>
    <dgm:pt modelId="{C08667C5-4198-463D-8643-084F5183ED38}" type="parTrans" cxnId="{93EAC26F-08F9-434F-A950-02AC8C67A15C}">
      <dgm:prSet/>
      <dgm:spPr/>
      <dgm:t>
        <a:bodyPr/>
        <a:lstStyle/>
        <a:p>
          <a:endParaRPr lang="en-US"/>
        </a:p>
      </dgm:t>
    </dgm:pt>
    <dgm:pt modelId="{9C7984A7-6234-42ED-BF83-C74E401439F4}" type="sibTrans" cxnId="{93EAC26F-08F9-434F-A950-02AC8C67A15C}">
      <dgm:prSet/>
      <dgm:spPr/>
      <dgm:t>
        <a:bodyPr/>
        <a:lstStyle/>
        <a:p>
          <a:endParaRPr lang="en-US"/>
        </a:p>
      </dgm:t>
    </dgm:pt>
    <dgm:pt modelId="{BFCA146F-FF46-489D-A15A-CBC1F877273B}">
      <dgm:prSet custT="1"/>
      <dgm:spPr/>
      <dgm:t>
        <a:bodyPr/>
        <a:lstStyle/>
        <a:p>
          <a:pPr>
            <a:lnSpc>
              <a:spcPct val="100000"/>
            </a:lnSpc>
          </a:pPr>
          <a:r>
            <a:rPr lang="en-GB" sz="1800" dirty="0"/>
            <a:t>3. Meteorological Variables &amp; Time Sequence Selection</a:t>
          </a:r>
          <a:endParaRPr lang="en-US" sz="1800" dirty="0"/>
        </a:p>
      </dgm:t>
    </dgm:pt>
    <dgm:pt modelId="{E7B89DF3-C542-4331-ADE4-B1C92B4A9500}" type="parTrans" cxnId="{83BC1F31-7799-4880-9E80-B51B719D0C21}">
      <dgm:prSet/>
      <dgm:spPr/>
      <dgm:t>
        <a:bodyPr/>
        <a:lstStyle/>
        <a:p>
          <a:endParaRPr lang="en-US"/>
        </a:p>
      </dgm:t>
    </dgm:pt>
    <dgm:pt modelId="{066E0EAA-F19A-4F7A-B9F3-952121FDCE39}" type="sibTrans" cxnId="{83BC1F31-7799-4880-9E80-B51B719D0C21}">
      <dgm:prSet/>
      <dgm:spPr/>
      <dgm:t>
        <a:bodyPr/>
        <a:lstStyle/>
        <a:p>
          <a:endParaRPr lang="en-US"/>
        </a:p>
      </dgm:t>
    </dgm:pt>
    <dgm:pt modelId="{75C84D90-ED1D-4FB2-A645-DD688CAC4963}">
      <dgm:prSet/>
      <dgm:spPr/>
      <dgm:t>
        <a:bodyPr/>
        <a:lstStyle/>
        <a:p>
          <a:pPr>
            <a:lnSpc>
              <a:spcPct val="100000"/>
            </a:lnSpc>
          </a:pPr>
          <a:endParaRPr lang="en-US" dirty="0"/>
        </a:p>
      </dgm:t>
    </dgm:pt>
    <dgm:pt modelId="{ECE93BC9-6E74-4F5F-89DC-01357D34E30D}" type="parTrans" cxnId="{D1314939-BF40-4B44-BB31-3C5AF96347EE}">
      <dgm:prSet/>
      <dgm:spPr/>
      <dgm:t>
        <a:bodyPr/>
        <a:lstStyle/>
        <a:p>
          <a:endParaRPr lang="en-US"/>
        </a:p>
      </dgm:t>
    </dgm:pt>
    <dgm:pt modelId="{A4F1EF09-D739-409B-B90C-3BCCF1C12592}" type="sibTrans" cxnId="{D1314939-BF40-4B44-BB31-3C5AF96347EE}">
      <dgm:prSet/>
      <dgm:spPr/>
      <dgm:t>
        <a:bodyPr/>
        <a:lstStyle/>
        <a:p>
          <a:endParaRPr lang="en-US"/>
        </a:p>
      </dgm:t>
    </dgm:pt>
    <dgm:pt modelId="{425B6D2A-C6EA-4FA9-98E9-779D17FFC164}">
      <dgm:prSet custT="1"/>
      <dgm:spPr/>
      <dgm:t>
        <a:bodyPr/>
        <a:lstStyle/>
        <a:p>
          <a:pPr>
            <a:lnSpc>
              <a:spcPct val="100000"/>
            </a:lnSpc>
          </a:pPr>
          <a:r>
            <a:rPr lang="en-GB" sz="1800"/>
            <a:t>4. Model Evaluation Metrics</a:t>
          </a:r>
          <a:endParaRPr lang="en-US" sz="1800"/>
        </a:p>
      </dgm:t>
    </dgm:pt>
    <dgm:pt modelId="{23FB2A93-F80B-4976-A907-66193C9D46C0}" type="parTrans" cxnId="{23AE6B07-8B57-4BFE-B601-8B0F23E1F306}">
      <dgm:prSet/>
      <dgm:spPr/>
      <dgm:t>
        <a:bodyPr/>
        <a:lstStyle/>
        <a:p>
          <a:endParaRPr lang="en-US"/>
        </a:p>
      </dgm:t>
    </dgm:pt>
    <dgm:pt modelId="{DC3BBEB8-2941-4871-A314-2E542C076F7C}" type="sibTrans" cxnId="{23AE6B07-8B57-4BFE-B601-8B0F23E1F306}">
      <dgm:prSet/>
      <dgm:spPr/>
      <dgm:t>
        <a:bodyPr/>
        <a:lstStyle/>
        <a:p>
          <a:endParaRPr lang="en-US"/>
        </a:p>
      </dgm:t>
    </dgm:pt>
    <dgm:pt modelId="{8C836A82-98F4-4E27-B70D-C11ECDCFC9A1}">
      <dgm:prSet/>
      <dgm:spPr/>
      <dgm:t>
        <a:bodyPr/>
        <a:lstStyle/>
        <a:p>
          <a:pPr>
            <a:lnSpc>
              <a:spcPct val="100000"/>
            </a:lnSpc>
          </a:pPr>
          <a:endParaRPr lang="en-US" dirty="0"/>
        </a:p>
      </dgm:t>
    </dgm:pt>
    <dgm:pt modelId="{06F6376E-4A7C-462E-96A5-C544CB4D8898}" type="parTrans" cxnId="{E61E0E4F-7593-48FE-9F0E-8767763F3C88}">
      <dgm:prSet/>
      <dgm:spPr/>
      <dgm:t>
        <a:bodyPr/>
        <a:lstStyle/>
        <a:p>
          <a:endParaRPr lang="en-US"/>
        </a:p>
      </dgm:t>
    </dgm:pt>
    <dgm:pt modelId="{026B1B56-3531-41A3-A00A-5E9AA3DBDB01}" type="sibTrans" cxnId="{E61E0E4F-7593-48FE-9F0E-8767763F3C88}">
      <dgm:prSet/>
      <dgm:spPr/>
      <dgm:t>
        <a:bodyPr/>
        <a:lstStyle/>
        <a:p>
          <a:endParaRPr lang="en-US"/>
        </a:p>
      </dgm:t>
    </dgm:pt>
    <dgm:pt modelId="{F3BE69D8-A1A4-4847-86CF-256F8B154092}" type="pres">
      <dgm:prSet presAssocID="{98370040-AB9E-463A-9167-2F73DF14B61B}" presName="root" presStyleCnt="0">
        <dgm:presLayoutVars>
          <dgm:dir/>
          <dgm:resizeHandles val="exact"/>
        </dgm:presLayoutVars>
      </dgm:prSet>
      <dgm:spPr/>
    </dgm:pt>
    <dgm:pt modelId="{CF5DEE4F-4364-4E87-8EF0-2DA2B9A151E0}" type="pres">
      <dgm:prSet presAssocID="{49808DDA-4B06-404E-AFCD-A230656D3F02}" presName="compNode" presStyleCnt="0"/>
      <dgm:spPr/>
    </dgm:pt>
    <dgm:pt modelId="{96E70D72-9D44-4705-94C6-9B68AE46FAED}" type="pres">
      <dgm:prSet presAssocID="{49808DDA-4B06-404E-AFCD-A230656D3F02}" presName="bgRect" presStyleLbl="bgShp" presStyleIdx="0" presStyleCnt="4"/>
      <dgm:spPr/>
    </dgm:pt>
    <dgm:pt modelId="{1A43F49C-6470-42C0-B079-B3264AB70FF2}" type="pres">
      <dgm:prSet presAssocID="{49808DDA-4B06-404E-AFCD-A230656D3F02}" presName="iconRect" presStyleLbl="node1" presStyleIdx="0" presStyleCnt="4"/>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Blueprint outline"/>
        </a:ext>
      </dgm:extLst>
    </dgm:pt>
    <dgm:pt modelId="{F63614CB-779A-4B72-B37C-3C05FA01D41B}" type="pres">
      <dgm:prSet presAssocID="{49808DDA-4B06-404E-AFCD-A230656D3F02}" presName="spaceRect" presStyleCnt="0"/>
      <dgm:spPr/>
    </dgm:pt>
    <dgm:pt modelId="{938B30DE-AE1E-4858-9D15-41B057E09D8D}" type="pres">
      <dgm:prSet presAssocID="{49808DDA-4B06-404E-AFCD-A230656D3F02}" presName="parTx" presStyleLbl="revTx" presStyleIdx="0" presStyleCnt="8">
        <dgm:presLayoutVars>
          <dgm:chMax val="0"/>
          <dgm:chPref val="0"/>
        </dgm:presLayoutVars>
      </dgm:prSet>
      <dgm:spPr/>
    </dgm:pt>
    <dgm:pt modelId="{950E84C7-E364-4BD3-B72D-711A7F914F1F}" type="pres">
      <dgm:prSet presAssocID="{49808DDA-4B06-404E-AFCD-A230656D3F02}" presName="desTx" presStyleLbl="revTx" presStyleIdx="1" presStyleCnt="8">
        <dgm:presLayoutVars/>
      </dgm:prSet>
      <dgm:spPr/>
    </dgm:pt>
    <dgm:pt modelId="{8B359499-0D11-48B8-8E51-2F16509D656A}" type="pres">
      <dgm:prSet presAssocID="{7C21DDD9-E30F-43E6-9918-E5F769E96B08}" presName="sibTrans" presStyleCnt="0"/>
      <dgm:spPr/>
    </dgm:pt>
    <dgm:pt modelId="{B0A8279D-9AAD-40D2-AA74-F165DDF41BDB}" type="pres">
      <dgm:prSet presAssocID="{94EB1B63-C1D1-4669-879F-5010781D1947}" presName="compNode" presStyleCnt="0"/>
      <dgm:spPr/>
    </dgm:pt>
    <dgm:pt modelId="{2DC46B49-F8D3-489B-83B2-CFECC56D572A}" type="pres">
      <dgm:prSet presAssocID="{94EB1B63-C1D1-4669-879F-5010781D1947}" presName="bgRect" presStyleLbl="bgShp" presStyleIdx="1" presStyleCnt="4" custScaleY="111721"/>
      <dgm:spPr/>
    </dgm:pt>
    <dgm:pt modelId="{75F17980-3A16-4DDC-86BD-C6BE498D6BF8}" type="pres">
      <dgm:prSet presAssocID="{94EB1B63-C1D1-4669-879F-5010781D1947}"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Hockey Stick Curve Graph with solid fill"/>
        </a:ext>
      </dgm:extLst>
    </dgm:pt>
    <dgm:pt modelId="{4B2C90B8-C37C-43DC-A93A-3BE2D9D44C42}" type="pres">
      <dgm:prSet presAssocID="{94EB1B63-C1D1-4669-879F-5010781D1947}" presName="spaceRect" presStyleCnt="0"/>
      <dgm:spPr/>
    </dgm:pt>
    <dgm:pt modelId="{153A7BD9-4318-4D03-98B9-AD6DF618297B}" type="pres">
      <dgm:prSet presAssocID="{94EB1B63-C1D1-4669-879F-5010781D1947}" presName="parTx" presStyleLbl="revTx" presStyleIdx="2" presStyleCnt="8">
        <dgm:presLayoutVars>
          <dgm:chMax val="0"/>
          <dgm:chPref val="0"/>
        </dgm:presLayoutVars>
      </dgm:prSet>
      <dgm:spPr/>
    </dgm:pt>
    <dgm:pt modelId="{74D8B61C-61AE-4028-863C-DD55CE1F2BE9}" type="pres">
      <dgm:prSet presAssocID="{94EB1B63-C1D1-4669-879F-5010781D1947}" presName="desTx" presStyleLbl="revTx" presStyleIdx="3" presStyleCnt="8">
        <dgm:presLayoutVars/>
      </dgm:prSet>
      <dgm:spPr/>
    </dgm:pt>
    <dgm:pt modelId="{6F5BE4D3-1575-4AF3-8224-2CCAD2245D7E}" type="pres">
      <dgm:prSet presAssocID="{38F40F3C-1EAC-40F3-A11E-EAC153DFC423}" presName="sibTrans" presStyleCnt="0"/>
      <dgm:spPr/>
    </dgm:pt>
    <dgm:pt modelId="{023A2D9F-2455-4F39-A219-AE0F4A8D36A4}" type="pres">
      <dgm:prSet presAssocID="{BFCA146F-FF46-489D-A15A-CBC1F877273B}" presName="compNode" presStyleCnt="0"/>
      <dgm:spPr/>
    </dgm:pt>
    <dgm:pt modelId="{E9CE83E9-42FE-488F-8556-064430E73B27}" type="pres">
      <dgm:prSet presAssocID="{BFCA146F-FF46-489D-A15A-CBC1F877273B}" presName="bgRect" presStyleLbl="bgShp" presStyleIdx="2" presStyleCnt="4" custScaleY="122968"/>
      <dgm:spPr/>
    </dgm:pt>
    <dgm:pt modelId="{3860D2C9-F36C-4564-A5B3-7EF86CA141E7}" type="pres">
      <dgm:prSet presAssocID="{BFCA146F-FF46-489D-A15A-CBC1F877273B}" presName="iconRect" presStyleLbl="node1" presStyleIdx="2" presStyleCnt="4"/>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Decision chart outline"/>
        </a:ext>
      </dgm:extLst>
    </dgm:pt>
    <dgm:pt modelId="{E695AD60-B15D-400C-BCF8-B661176CE752}" type="pres">
      <dgm:prSet presAssocID="{BFCA146F-FF46-489D-A15A-CBC1F877273B}" presName="spaceRect" presStyleCnt="0"/>
      <dgm:spPr/>
    </dgm:pt>
    <dgm:pt modelId="{26DEF518-BA4A-4085-A483-58A0261A27E8}" type="pres">
      <dgm:prSet presAssocID="{BFCA146F-FF46-489D-A15A-CBC1F877273B}" presName="parTx" presStyleLbl="revTx" presStyleIdx="4" presStyleCnt="8">
        <dgm:presLayoutVars>
          <dgm:chMax val="0"/>
          <dgm:chPref val="0"/>
        </dgm:presLayoutVars>
      </dgm:prSet>
      <dgm:spPr/>
    </dgm:pt>
    <dgm:pt modelId="{1506AE12-1A2F-4034-81B6-E5B2FC7870E2}" type="pres">
      <dgm:prSet presAssocID="{BFCA146F-FF46-489D-A15A-CBC1F877273B}" presName="desTx" presStyleLbl="revTx" presStyleIdx="5" presStyleCnt="8" custScaleX="106286">
        <dgm:presLayoutVars/>
      </dgm:prSet>
      <dgm:spPr/>
    </dgm:pt>
    <dgm:pt modelId="{3ED70E40-1072-4105-B330-565F59824100}" type="pres">
      <dgm:prSet presAssocID="{066E0EAA-F19A-4F7A-B9F3-952121FDCE39}" presName="sibTrans" presStyleCnt="0"/>
      <dgm:spPr/>
    </dgm:pt>
    <dgm:pt modelId="{C0C40AB7-B7DF-4C6B-B712-60322685E977}" type="pres">
      <dgm:prSet presAssocID="{425B6D2A-C6EA-4FA9-98E9-779D17FFC164}" presName="compNode" presStyleCnt="0"/>
      <dgm:spPr/>
    </dgm:pt>
    <dgm:pt modelId="{13D968D2-D516-448A-9082-A2A215BDD933}" type="pres">
      <dgm:prSet presAssocID="{425B6D2A-C6EA-4FA9-98E9-779D17FFC164}" presName="bgRect" presStyleLbl="bgShp" presStyleIdx="3" presStyleCnt="4"/>
      <dgm:spPr/>
    </dgm:pt>
    <dgm:pt modelId="{AD9789DA-2382-44D7-9C9D-D022AF767F8E}" type="pres">
      <dgm:prSet presAssocID="{425B6D2A-C6EA-4FA9-98E9-779D17FFC164}"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Ruler"/>
        </a:ext>
      </dgm:extLst>
    </dgm:pt>
    <dgm:pt modelId="{10059160-98F9-4782-A1C7-669AB9E40E9B}" type="pres">
      <dgm:prSet presAssocID="{425B6D2A-C6EA-4FA9-98E9-779D17FFC164}" presName="spaceRect" presStyleCnt="0"/>
      <dgm:spPr/>
    </dgm:pt>
    <dgm:pt modelId="{F8513BE4-F6F0-4437-A1E0-71FD6E53608B}" type="pres">
      <dgm:prSet presAssocID="{425B6D2A-C6EA-4FA9-98E9-779D17FFC164}" presName="parTx" presStyleLbl="revTx" presStyleIdx="6" presStyleCnt="8">
        <dgm:presLayoutVars>
          <dgm:chMax val="0"/>
          <dgm:chPref val="0"/>
        </dgm:presLayoutVars>
      </dgm:prSet>
      <dgm:spPr/>
    </dgm:pt>
    <dgm:pt modelId="{D0F2B82D-319F-4655-B9B0-D4A9CFC8DE09}" type="pres">
      <dgm:prSet presAssocID="{425B6D2A-C6EA-4FA9-98E9-779D17FFC164}" presName="desTx" presStyleLbl="revTx" presStyleIdx="7" presStyleCnt="8">
        <dgm:presLayoutVars/>
      </dgm:prSet>
      <dgm:spPr/>
    </dgm:pt>
  </dgm:ptLst>
  <dgm:cxnLst>
    <dgm:cxn modelId="{23AE6B07-8B57-4BFE-B601-8B0F23E1F306}" srcId="{98370040-AB9E-463A-9167-2F73DF14B61B}" destId="{425B6D2A-C6EA-4FA9-98E9-779D17FFC164}" srcOrd="3" destOrd="0" parTransId="{23FB2A93-F80B-4976-A907-66193C9D46C0}" sibTransId="{DC3BBEB8-2941-4871-A314-2E542C076F7C}"/>
    <dgm:cxn modelId="{A0DAE71A-A378-4410-AE9A-3A884B464A6D}" type="presOf" srcId="{98370040-AB9E-463A-9167-2F73DF14B61B}" destId="{F3BE69D8-A1A4-4847-86CF-256F8B154092}" srcOrd="0" destOrd="0" presId="urn:microsoft.com/office/officeart/2018/2/layout/IconVerticalSolidList"/>
    <dgm:cxn modelId="{83BC1F31-7799-4880-9E80-B51B719D0C21}" srcId="{98370040-AB9E-463A-9167-2F73DF14B61B}" destId="{BFCA146F-FF46-489D-A15A-CBC1F877273B}" srcOrd="2" destOrd="0" parTransId="{E7B89DF3-C542-4331-ADE4-B1C92B4A9500}" sibTransId="{066E0EAA-F19A-4F7A-B9F3-952121FDCE39}"/>
    <dgm:cxn modelId="{D1314939-BF40-4B44-BB31-3C5AF96347EE}" srcId="{BFCA146F-FF46-489D-A15A-CBC1F877273B}" destId="{75C84D90-ED1D-4FB2-A645-DD688CAC4963}" srcOrd="0" destOrd="0" parTransId="{ECE93BC9-6E74-4F5F-89DC-01357D34E30D}" sibTransId="{A4F1EF09-D739-409B-B90C-3BCCF1C12592}"/>
    <dgm:cxn modelId="{E61E0E4F-7593-48FE-9F0E-8767763F3C88}" srcId="{425B6D2A-C6EA-4FA9-98E9-779D17FFC164}" destId="{8C836A82-98F4-4E27-B70D-C11ECDCFC9A1}" srcOrd="0" destOrd="0" parTransId="{06F6376E-4A7C-462E-96A5-C544CB4D8898}" sibTransId="{026B1B56-3531-41A3-A00A-5E9AA3DBDB01}"/>
    <dgm:cxn modelId="{B466045F-84B7-48F9-9D5E-32C741F62315}" type="presOf" srcId="{B54E45E1-5119-404B-9ED5-439B883F146E}" destId="{950E84C7-E364-4BD3-B72D-711A7F914F1F}" srcOrd="0" destOrd="0" presId="urn:microsoft.com/office/officeart/2018/2/layout/IconVerticalSolidList"/>
    <dgm:cxn modelId="{93EAC26F-08F9-434F-A950-02AC8C67A15C}" srcId="{94EB1B63-C1D1-4669-879F-5010781D1947}" destId="{2C58E171-41DC-4CC9-A4FE-0F981E822267}" srcOrd="0" destOrd="0" parTransId="{C08667C5-4198-463D-8643-084F5183ED38}" sibTransId="{9C7984A7-6234-42ED-BF83-C74E401439F4}"/>
    <dgm:cxn modelId="{0966E577-C727-490B-941E-FC6268438FB2}" type="presOf" srcId="{75C84D90-ED1D-4FB2-A645-DD688CAC4963}" destId="{1506AE12-1A2F-4034-81B6-E5B2FC7870E2}" srcOrd="0" destOrd="0" presId="urn:microsoft.com/office/officeart/2018/2/layout/IconVerticalSolidList"/>
    <dgm:cxn modelId="{92EFE782-3C0F-452C-9186-F542451C7845}" srcId="{98370040-AB9E-463A-9167-2F73DF14B61B}" destId="{49808DDA-4B06-404E-AFCD-A230656D3F02}" srcOrd="0" destOrd="0" parTransId="{91D4D315-93EF-43A8-B2A5-25383CD84543}" sibTransId="{7C21DDD9-E30F-43E6-9918-E5F769E96B08}"/>
    <dgm:cxn modelId="{B7FDC68A-599F-4364-9EA1-81BAC4857EAE}" srcId="{49808DDA-4B06-404E-AFCD-A230656D3F02}" destId="{B54E45E1-5119-404B-9ED5-439B883F146E}" srcOrd="0" destOrd="0" parTransId="{D8103E0A-98FE-4DB6-B0ED-7A08EB1E507E}" sibTransId="{86632AC3-C490-46F5-8FF2-C445F7E61261}"/>
    <dgm:cxn modelId="{AEC43E9E-3B0F-486E-8789-6683EEA8784D}" type="presOf" srcId="{49808DDA-4B06-404E-AFCD-A230656D3F02}" destId="{938B30DE-AE1E-4858-9D15-41B057E09D8D}" srcOrd="0" destOrd="0" presId="urn:microsoft.com/office/officeart/2018/2/layout/IconVerticalSolidList"/>
    <dgm:cxn modelId="{0E48B79E-9E59-42A0-BB6F-410620E50011}" type="presOf" srcId="{BFCA146F-FF46-489D-A15A-CBC1F877273B}" destId="{26DEF518-BA4A-4085-A483-58A0261A27E8}" srcOrd="0" destOrd="0" presId="urn:microsoft.com/office/officeart/2018/2/layout/IconVerticalSolidList"/>
    <dgm:cxn modelId="{9FCF34AC-CE1D-4227-839D-A8C2F6F79EBC}" type="presOf" srcId="{94EB1B63-C1D1-4669-879F-5010781D1947}" destId="{153A7BD9-4318-4D03-98B9-AD6DF618297B}" srcOrd="0" destOrd="0" presId="urn:microsoft.com/office/officeart/2018/2/layout/IconVerticalSolidList"/>
    <dgm:cxn modelId="{0D19A8C3-D1E0-4CFB-B7F2-7C3C7F5F5729}" type="presOf" srcId="{425B6D2A-C6EA-4FA9-98E9-779D17FFC164}" destId="{F8513BE4-F6F0-4437-A1E0-71FD6E53608B}" srcOrd="0" destOrd="0" presId="urn:microsoft.com/office/officeart/2018/2/layout/IconVerticalSolidList"/>
    <dgm:cxn modelId="{54C970C4-9DCA-427F-A460-8540C4811688}" srcId="{98370040-AB9E-463A-9167-2F73DF14B61B}" destId="{94EB1B63-C1D1-4669-879F-5010781D1947}" srcOrd="1" destOrd="0" parTransId="{B3E6E7D0-B5E1-477C-8BA3-F346184C774D}" sibTransId="{38F40F3C-1EAC-40F3-A11E-EAC153DFC423}"/>
    <dgm:cxn modelId="{6F8628CE-FF8A-4BDC-8E06-8813CCB9A70B}" type="presOf" srcId="{2C58E171-41DC-4CC9-A4FE-0F981E822267}" destId="{74D8B61C-61AE-4028-863C-DD55CE1F2BE9}" srcOrd="0" destOrd="0" presId="urn:microsoft.com/office/officeart/2018/2/layout/IconVerticalSolidList"/>
    <dgm:cxn modelId="{E34AEFEA-38AD-49A2-A03B-BCE94F83A565}" type="presOf" srcId="{8C836A82-98F4-4E27-B70D-C11ECDCFC9A1}" destId="{D0F2B82D-319F-4655-B9B0-D4A9CFC8DE09}" srcOrd="0" destOrd="0" presId="urn:microsoft.com/office/officeart/2018/2/layout/IconVerticalSolidList"/>
    <dgm:cxn modelId="{15276F9B-5F91-42AD-8122-715C09EF75A5}" type="presParOf" srcId="{F3BE69D8-A1A4-4847-86CF-256F8B154092}" destId="{CF5DEE4F-4364-4E87-8EF0-2DA2B9A151E0}" srcOrd="0" destOrd="0" presId="urn:microsoft.com/office/officeart/2018/2/layout/IconVerticalSolidList"/>
    <dgm:cxn modelId="{D2C790D5-D6B3-4007-A24F-EB1B0815150C}" type="presParOf" srcId="{CF5DEE4F-4364-4E87-8EF0-2DA2B9A151E0}" destId="{96E70D72-9D44-4705-94C6-9B68AE46FAED}" srcOrd="0" destOrd="0" presId="urn:microsoft.com/office/officeart/2018/2/layout/IconVerticalSolidList"/>
    <dgm:cxn modelId="{3A7F3AD6-86BA-4E9D-9ACE-94AAFB50283B}" type="presParOf" srcId="{CF5DEE4F-4364-4E87-8EF0-2DA2B9A151E0}" destId="{1A43F49C-6470-42C0-B079-B3264AB70FF2}" srcOrd="1" destOrd="0" presId="urn:microsoft.com/office/officeart/2018/2/layout/IconVerticalSolidList"/>
    <dgm:cxn modelId="{9DC70578-4866-4AA0-9971-B123D1F32B42}" type="presParOf" srcId="{CF5DEE4F-4364-4E87-8EF0-2DA2B9A151E0}" destId="{F63614CB-779A-4B72-B37C-3C05FA01D41B}" srcOrd="2" destOrd="0" presId="urn:microsoft.com/office/officeart/2018/2/layout/IconVerticalSolidList"/>
    <dgm:cxn modelId="{F1D3D0CC-C401-4DC9-A874-0401EF604CFB}" type="presParOf" srcId="{CF5DEE4F-4364-4E87-8EF0-2DA2B9A151E0}" destId="{938B30DE-AE1E-4858-9D15-41B057E09D8D}" srcOrd="3" destOrd="0" presId="urn:microsoft.com/office/officeart/2018/2/layout/IconVerticalSolidList"/>
    <dgm:cxn modelId="{55D2785D-580E-4B4A-BF9F-17FE099C0C86}" type="presParOf" srcId="{CF5DEE4F-4364-4E87-8EF0-2DA2B9A151E0}" destId="{950E84C7-E364-4BD3-B72D-711A7F914F1F}" srcOrd="4" destOrd="0" presId="urn:microsoft.com/office/officeart/2018/2/layout/IconVerticalSolidList"/>
    <dgm:cxn modelId="{2EF45798-E14E-42A0-8F50-4AF150DFD3CB}" type="presParOf" srcId="{F3BE69D8-A1A4-4847-86CF-256F8B154092}" destId="{8B359499-0D11-48B8-8E51-2F16509D656A}" srcOrd="1" destOrd="0" presId="urn:microsoft.com/office/officeart/2018/2/layout/IconVerticalSolidList"/>
    <dgm:cxn modelId="{7B22321B-878C-42BB-8AC3-64144883BBE6}" type="presParOf" srcId="{F3BE69D8-A1A4-4847-86CF-256F8B154092}" destId="{B0A8279D-9AAD-40D2-AA74-F165DDF41BDB}" srcOrd="2" destOrd="0" presId="urn:microsoft.com/office/officeart/2018/2/layout/IconVerticalSolidList"/>
    <dgm:cxn modelId="{26A147FC-C67F-46B7-A611-C473C9B296D9}" type="presParOf" srcId="{B0A8279D-9AAD-40D2-AA74-F165DDF41BDB}" destId="{2DC46B49-F8D3-489B-83B2-CFECC56D572A}" srcOrd="0" destOrd="0" presId="urn:microsoft.com/office/officeart/2018/2/layout/IconVerticalSolidList"/>
    <dgm:cxn modelId="{27666B63-457F-44C3-9E5E-D4C48E53759D}" type="presParOf" srcId="{B0A8279D-9AAD-40D2-AA74-F165DDF41BDB}" destId="{75F17980-3A16-4DDC-86BD-C6BE498D6BF8}" srcOrd="1" destOrd="0" presId="urn:microsoft.com/office/officeart/2018/2/layout/IconVerticalSolidList"/>
    <dgm:cxn modelId="{910910D1-66E6-4D74-B351-09FC949EA5BA}" type="presParOf" srcId="{B0A8279D-9AAD-40D2-AA74-F165DDF41BDB}" destId="{4B2C90B8-C37C-43DC-A93A-3BE2D9D44C42}" srcOrd="2" destOrd="0" presId="urn:microsoft.com/office/officeart/2018/2/layout/IconVerticalSolidList"/>
    <dgm:cxn modelId="{BA030196-D7E3-4ADA-B470-5DA6DE3E31AC}" type="presParOf" srcId="{B0A8279D-9AAD-40D2-AA74-F165DDF41BDB}" destId="{153A7BD9-4318-4D03-98B9-AD6DF618297B}" srcOrd="3" destOrd="0" presId="urn:microsoft.com/office/officeart/2018/2/layout/IconVerticalSolidList"/>
    <dgm:cxn modelId="{6532C369-F3B9-4192-9BD1-FA7AF5093A0D}" type="presParOf" srcId="{B0A8279D-9AAD-40D2-AA74-F165DDF41BDB}" destId="{74D8B61C-61AE-4028-863C-DD55CE1F2BE9}" srcOrd="4" destOrd="0" presId="urn:microsoft.com/office/officeart/2018/2/layout/IconVerticalSolidList"/>
    <dgm:cxn modelId="{C93D86DF-D6FF-483D-AF1F-E9F794AA28BB}" type="presParOf" srcId="{F3BE69D8-A1A4-4847-86CF-256F8B154092}" destId="{6F5BE4D3-1575-4AF3-8224-2CCAD2245D7E}" srcOrd="3" destOrd="0" presId="urn:microsoft.com/office/officeart/2018/2/layout/IconVerticalSolidList"/>
    <dgm:cxn modelId="{5311DA28-AE48-4555-891E-ED00AE6D1695}" type="presParOf" srcId="{F3BE69D8-A1A4-4847-86CF-256F8B154092}" destId="{023A2D9F-2455-4F39-A219-AE0F4A8D36A4}" srcOrd="4" destOrd="0" presId="urn:microsoft.com/office/officeart/2018/2/layout/IconVerticalSolidList"/>
    <dgm:cxn modelId="{71FC98E0-EA4D-46CC-A647-F139EE8192E3}" type="presParOf" srcId="{023A2D9F-2455-4F39-A219-AE0F4A8D36A4}" destId="{E9CE83E9-42FE-488F-8556-064430E73B27}" srcOrd="0" destOrd="0" presId="urn:microsoft.com/office/officeart/2018/2/layout/IconVerticalSolidList"/>
    <dgm:cxn modelId="{A901B426-D182-41C3-A941-C08819446BD3}" type="presParOf" srcId="{023A2D9F-2455-4F39-A219-AE0F4A8D36A4}" destId="{3860D2C9-F36C-4564-A5B3-7EF86CA141E7}" srcOrd="1" destOrd="0" presId="urn:microsoft.com/office/officeart/2018/2/layout/IconVerticalSolidList"/>
    <dgm:cxn modelId="{41A47A2C-87E1-45FC-91F4-B017F05F816A}" type="presParOf" srcId="{023A2D9F-2455-4F39-A219-AE0F4A8D36A4}" destId="{E695AD60-B15D-400C-BCF8-B661176CE752}" srcOrd="2" destOrd="0" presId="urn:microsoft.com/office/officeart/2018/2/layout/IconVerticalSolidList"/>
    <dgm:cxn modelId="{48E803FF-18FD-4183-B776-DF385005F083}" type="presParOf" srcId="{023A2D9F-2455-4F39-A219-AE0F4A8D36A4}" destId="{26DEF518-BA4A-4085-A483-58A0261A27E8}" srcOrd="3" destOrd="0" presId="urn:microsoft.com/office/officeart/2018/2/layout/IconVerticalSolidList"/>
    <dgm:cxn modelId="{B629E6AF-2F66-47E5-989C-4C508097F9C4}" type="presParOf" srcId="{023A2D9F-2455-4F39-A219-AE0F4A8D36A4}" destId="{1506AE12-1A2F-4034-81B6-E5B2FC7870E2}" srcOrd="4" destOrd="0" presId="urn:microsoft.com/office/officeart/2018/2/layout/IconVerticalSolidList"/>
    <dgm:cxn modelId="{2933B14A-E257-484E-A725-58BE0A2802D7}" type="presParOf" srcId="{F3BE69D8-A1A4-4847-86CF-256F8B154092}" destId="{3ED70E40-1072-4105-B330-565F59824100}" srcOrd="5" destOrd="0" presId="urn:microsoft.com/office/officeart/2018/2/layout/IconVerticalSolidList"/>
    <dgm:cxn modelId="{5B78CAD3-5658-4003-B283-4DD8AEBB21F7}" type="presParOf" srcId="{F3BE69D8-A1A4-4847-86CF-256F8B154092}" destId="{C0C40AB7-B7DF-4C6B-B712-60322685E977}" srcOrd="6" destOrd="0" presId="urn:microsoft.com/office/officeart/2018/2/layout/IconVerticalSolidList"/>
    <dgm:cxn modelId="{0B1B4084-3E39-4726-B0E1-A0E3934D916F}" type="presParOf" srcId="{C0C40AB7-B7DF-4C6B-B712-60322685E977}" destId="{13D968D2-D516-448A-9082-A2A215BDD933}" srcOrd="0" destOrd="0" presId="urn:microsoft.com/office/officeart/2018/2/layout/IconVerticalSolidList"/>
    <dgm:cxn modelId="{D0ED75FD-DE4E-4AC4-B473-C391D7F7F96C}" type="presParOf" srcId="{C0C40AB7-B7DF-4C6B-B712-60322685E977}" destId="{AD9789DA-2382-44D7-9C9D-D022AF767F8E}" srcOrd="1" destOrd="0" presId="urn:microsoft.com/office/officeart/2018/2/layout/IconVerticalSolidList"/>
    <dgm:cxn modelId="{5C1C086A-AC60-4469-82A2-9E0B3C172069}" type="presParOf" srcId="{C0C40AB7-B7DF-4C6B-B712-60322685E977}" destId="{10059160-98F9-4782-A1C7-669AB9E40E9B}" srcOrd="2" destOrd="0" presId="urn:microsoft.com/office/officeart/2018/2/layout/IconVerticalSolidList"/>
    <dgm:cxn modelId="{71EE9636-6431-4085-8642-04A60876BC92}" type="presParOf" srcId="{C0C40AB7-B7DF-4C6B-B712-60322685E977}" destId="{F8513BE4-F6F0-4437-A1E0-71FD6E53608B}" srcOrd="3" destOrd="0" presId="urn:microsoft.com/office/officeart/2018/2/layout/IconVerticalSolidList"/>
    <dgm:cxn modelId="{D7B332A0-93D3-4ECC-BF72-A7ACCD206317}" type="presParOf" srcId="{C0C40AB7-B7DF-4C6B-B712-60322685E977}" destId="{D0F2B82D-319F-4655-B9B0-D4A9CFC8DE09}"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D68368E-345F-4365-911F-9978605CBA2D}" type="doc">
      <dgm:prSet loTypeId="urn:microsoft.com/office/officeart/2005/8/layout/chevron1" loCatId="process" qsTypeId="urn:microsoft.com/office/officeart/2005/8/quickstyle/simple1" qsCatId="simple" csTypeId="urn:microsoft.com/office/officeart/2005/8/colors/colorful2" csCatId="colorful" phldr="1"/>
      <dgm:spPr/>
      <dgm:t>
        <a:bodyPr/>
        <a:lstStyle/>
        <a:p>
          <a:endParaRPr lang="en-US"/>
        </a:p>
      </dgm:t>
    </dgm:pt>
    <dgm:pt modelId="{728E74FC-6550-42A5-8F30-09B0D9848302}">
      <dgm:prSet/>
      <dgm:spPr/>
      <dgm:t>
        <a:bodyPr/>
        <a:lstStyle/>
        <a:p>
          <a:r>
            <a:rPr lang="en-GB" b="1" i="0" dirty="0"/>
            <a:t>Feature Selection</a:t>
          </a:r>
          <a:endParaRPr lang="en-US" dirty="0"/>
        </a:p>
      </dgm:t>
    </dgm:pt>
    <dgm:pt modelId="{F8FB16B1-28DC-4C1E-ADB9-EABCD3C08BC7}" type="parTrans" cxnId="{9185859F-EE45-4371-AF37-93F34BE31C7A}">
      <dgm:prSet/>
      <dgm:spPr/>
      <dgm:t>
        <a:bodyPr/>
        <a:lstStyle/>
        <a:p>
          <a:endParaRPr lang="en-US"/>
        </a:p>
      </dgm:t>
    </dgm:pt>
    <dgm:pt modelId="{240D3B7A-9E72-40BB-ABD3-00347F0214F4}" type="sibTrans" cxnId="{9185859F-EE45-4371-AF37-93F34BE31C7A}">
      <dgm:prSet/>
      <dgm:spPr/>
      <dgm:t>
        <a:bodyPr/>
        <a:lstStyle/>
        <a:p>
          <a:endParaRPr lang="en-US"/>
        </a:p>
      </dgm:t>
    </dgm:pt>
    <dgm:pt modelId="{C8B6AC12-950A-45F5-B86F-88B713456D7E}">
      <dgm:prSet/>
      <dgm:spPr/>
      <dgm:t>
        <a:bodyPr/>
        <a:lstStyle/>
        <a:p>
          <a:r>
            <a:rPr lang="en-GB" b="0" i="0" dirty="0"/>
            <a:t>Employed ‘</a:t>
          </a:r>
          <a:r>
            <a:rPr lang="en-GB" b="0" i="0" dirty="0" err="1"/>
            <a:t>Captum</a:t>
          </a:r>
          <a:r>
            <a:rPr lang="en-GB" b="0" i="0" dirty="0"/>
            <a:t>’ technique for feature importance analysis.</a:t>
          </a:r>
          <a:endParaRPr lang="en-US" dirty="0"/>
        </a:p>
      </dgm:t>
    </dgm:pt>
    <dgm:pt modelId="{94A4C811-37AE-435B-B253-DA99EE826775}" type="parTrans" cxnId="{64BF486A-0C69-4F6F-BEEC-9238D667314F}">
      <dgm:prSet/>
      <dgm:spPr/>
      <dgm:t>
        <a:bodyPr/>
        <a:lstStyle/>
        <a:p>
          <a:endParaRPr lang="en-US"/>
        </a:p>
      </dgm:t>
    </dgm:pt>
    <dgm:pt modelId="{FCA31EB2-E0B4-4D8A-993B-FB523BCA63F5}" type="sibTrans" cxnId="{64BF486A-0C69-4F6F-BEEC-9238D667314F}">
      <dgm:prSet/>
      <dgm:spPr/>
      <dgm:t>
        <a:bodyPr/>
        <a:lstStyle/>
        <a:p>
          <a:endParaRPr lang="en-US"/>
        </a:p>
      </dgm:t>
    </dgm:pt>
    <dgm:pt modelId="{A4AC18B8-D922-4FAD-82F5-4D4AE89B3A6B}">
      <dgm:prSet/>
      <dgm:spPr/>
      <dgm:t>
        <a:bodyPr/>
        <a:lstStyle/>
        <a:p>
          <a:r>
            <a:rPr lang="en-GB" b="0" i="0" dirty="0"/>
            <a:t>Iterative removal based on importance.</a:t>
          </a:r>
          <a:endParaRPr lang="en-US" dirty="0"/>
        </a:p>
      </dgm:t>
    </dgm:pt>
    <dgm:pt modelId="{FC3E3047-8057-4B92-8144-8645A9BB5DE2}" type="parTrans" cxnId="{24D0A979-9E98-4114-B2A5-82D981F6CA3F}">
      <dgm:prSet/>
      <dgm:spPr/>
      <dgm:t>
        <a:bodyPr/>
        <a:lstStyle/>
        <a:p>
          <a:endParaRPr lang="en-US"/>
        </a:p>
      </dgm:t>
    </dgm:pt>
    <dgm:pt modelId="{8BF23CDB-AD74-4D88-A6C0-02AD1F0AC088}" type="sibTrans" cxnId="{24D0A979-9E98-4114-B2A5-82D981F6CA3F}">
      <dgm:prSet/>
      <dgm:spPr/>
      <dgm:t>
        <a:bodyPr/>
        <a:lstStyle/>
        <a:p>
          <a:endParaRPr lang="en-US"/>
        </a:p>
      </dgm:t>
    </dgm:pt>
    <dgm:pt modelId="{957048BF-1FA6-4465-BB32-1725ACE24C2B}">
      <dgm:prSet/>
      <dgm:spPr/>
      <dgm:t>
        <a:bodyPr/>
        <a:lstStyle/>
        <a:p>
          <a:r>
            <a:rPr lang="en-GB" b="0" i="0" dirty="0"/>
            <a:t>Result: Optimal features - Snow depth, Temperature, Precipitation.</a:t>
          </a:r>
          <a:endParaRPr lang="en-US" dirty="0"/>
        </a:p>
      </dgm:t>
    </dgm:pt>
    <dgm:pt modelId="{EAC6A203-B8CB-47E6-BE72-4C63D1C7E10F}" type="parTrans" cxnId="{C72805ED-3974-416A-89EB-3A3203A44B11}">
      <dgm:prSet/>
      <dgm:spPr/>
      <dgm:t>
        <a:bodyPr/>
        <a:lstStyle/>
        <a:p>
          <a:endParaRPr lang="en-US"/>
        </a:p>
      </dgm:t>
    </dgm:pt>
    <dgm:pt modelId="{A4534C44-8B40-4204-B51F-1DD52E306C96}" type="sibTrans" cxnId="{C72805ED-3974-416A-89EB-3A3203A44B11}">
      <dgm:prSet/>
      <dgm:spPr/>
      <dgm:t>
        <a:bodyPr/>
        <a:lstStyle/>
        <a:p>
          <a:endParaRPr lang="en-US"/>
        </a:p>
      </dgm:t>
    </dgm:pt>
    <dgm:pt modelId="{C7207DBF-5C09-4B55-8C56-FDF7A365F3DA}">
      <dgm:prSet/>
      <dgm:spPr/>
      <dgm:t>
        <a:bodyPr/>
        <a:lstStyle/>
        <a:p>
          <a:r>
            <a:rPr lang="en-GB" b="1" i="0" dirty="0"/>
            <a:t>Time Sequence Selection</a:t>
          </a:r>
          <a:endParaRPr lang="en-US" dirty="0"/>
        </a:p>
      </dgm:t>
    </dgm:pt>
    <dgm:pt modelId="{E5A1DDB6-5368-4DD6-B527-226E96FF71AD}" type="parTrans" cxnId="{E40EE9AB-0BEA-43E1-A511-185ADE802E0C}">
      <dgm:prSet/>
      <dgm:spPr/>
      <dgm:t>
        <a:bodyPr/>
        <a:lstStyle/>
        <a:p>
          <a:endParaRPr lang="en-US"/>
        </a:p>
      </dgm:t>
    </dgm:pt>
    <dgm:pt modelId="{DE60C770-D886-4782-8A76-64FAE00A422B}" type="sibTrans" cxnId="{E40EE9AB-0BEA-43E1-A511-185ADE802E0C}">
      <dgm:prSet/>
      <dgm:spPr/>
      <dgm:t>
        <a:bodyPr/>
        <a:lstStyle/>
        <a:p>
          <a:endParaRPr lang="en-US"/>
        </a:p>
      </dgm:t>
    </dgm:pt>
    <dgm:pt modelId="{0216B6D5-7C7D-488C-9CC8-1B880E960C77}">
      <dgm:prSet/>
      <dgm:spPr/>
      <dgm:t>
        <a:bodyPr/>
        <a:lstStyle/>
        <a:p>
          <a:r>
            <a:rPr lang="en-GB" b="0" i="0" dirty="0"/>
            <a:t>Visualised daily weights for key features (snow depth in most cases).</a:t>
          </a:r>
          <a:endParaRPr lang="en-US" dirty="0"/>
        </a:p>
      </dgm:t>
    </dgm:pt>
    <dgm:pt modelId="{4159B061-7F83-4423-8209-E9FA842757F5}" type="parTrans" cxnId="{E6CDEC81-B0EA-4ED3-BC8F-3AE304970402}">
      <dgm:prSet/>
      <dgm:spPr/>
      <dgm:t>
        <a:bodyPr/>
        <a:lstStyle/>
        <a:p>
          <a:endParaRPr lang="en-US"/>
        </a:p>
      </dgm:t>
    </dgm:pt>
    <dgm:pt modelId="{4BA7B8F0-644F-4C10-9AB4-C5BFB4AF2C76}" type="sibTrans" cxnId="{E6CDEC81-B0EA-4ED3-BC8F-3AE304970402}">
      <dgm:prSet/>
      <dgm:spPr/>
      <dgm:t>
        <a:bodyPr/>
        <a:lstStyle/>
        <a:p>
          <a:endParaRPr lang="en-US"/>
        </a:p>
      </dgm:t>
    </dgm:pt>
    <dgm:pt modelId="{1DD9CB87-F061-4862-BE34-F5617EAA5870}">
      <dgm:prSet/>
      <dgm:spPr/>
      <dgm:t>
        <a:bodyPr/>
        <a:lstStyle/>
        <a:p>
          <a:r>
            <a:rPr lang="en-GB" b="0" i="0" dirty="0"/>
            <a:t>Evaluated sequences by grid search: 10, 20, 30, 40, 50-day.</a:t>
          </a:r>
          <a:endParaRPr lang="en-US" dirty="0"/>
        </a:p>
      </dgm:t>
    </dgm:pt>
    <dgm:pt modelId="{344EB4AD-A237-4BDF-B7AD-576676F74DC8}" type="parTrans" cxnId="{EDB90850-9DE3-44F7-89A1-E36599F72A56}">
      <dgm:prSet/>
      <dgm:spPr/>
      <dgm:t>
        <a:bodyPr/>
        <a:lstStyle/>
        <a:p>
          <a:endParaRPr lang="en-US"/>
        </a:p>
      </dgm:t>
    </dgm:pt>
    <dgm:pt modelId="{9BBF0751-9B8B-4A51-9577-C480A96227C9}" type="sibTrans" cxnId="{EDB90850-9DE3-44F7-89A1-E36599F72A56}">
      <dgm:prSet/>
      <dgm:spPr/>
      <dgm:t>
        <a:bodyPr/>
        <a:lstStyle/>
        <a:p>
          <a:endParaRPr lang="en-US"/>
        </a:p>
      </dgm:t>
    </dgm:pt>
    <dgm:pt modelId="{5946D7D5-7203-482F-B396-9A09893AA435}">
      <dgm:prSet/>
      <dgm:spPr/>
      <dgm:t>
        <a:bodyPr/>
        <a:lstStyle/>
        <a:p>
          <a:r>
            <a:rPr lang="en-GB" b="0" i="0" dirty="0"/>
            <a:t>Result: 30-day sequence chosen for best RMSE, MAE, and R</a:t>
          </a:r>
          <a:r>
            <a:rPr lang="en-GB" b="0" i="0" baseline="30000" dirty="0"/>
            <a:t>2</a:t>
          </a:r>
          <a:r>
            <a:rPr lang="en-GB" b="0" i="0" dirty="0"/>
            <a:t>.</a:t>
          </a:r>
          <a:endParaRPr lang="en-US" dirty="0"/>
        </a:p>
      </dgm:t>
    </dgm:pt>
    <dgm:pt modelId="{7534D721-0616-478D-8E9C-8A082A18A211}" type="parTrans" cxnId="{FADB7723-930E-44AE-8F5F-79DBB4F43CAF}">
      <dgm:prSet/>
      <dgm:spPr/>
      <dgm:t>
        <a:bodyPr/>
        <a:lstStyle/>
        <a:p>
          <a:endParaRPr lang="en-US"/>
        </a:p>
      </dgm:t>
    </dgm:pt>
    <dgm:pt modelId="{BA4605F7-3CB4-4214-8888-37C67F535ED8}" type="sibTrans" cxnId="{FADB7723-930E-44AE-8F5F-79DBB4F43CAF}">
      <dgm:prSet/>
      <dgm:spPr/>
      <dgm:t>
        <a:bodyPr/>
        <a:lstStyle/>
        <a:p>
          <a:endParaRPr lang="en-US"/>
        </a:p>
      </dgm:t>
    </dgm:pt>
    <dgm:pt modelId="{3E713474-A1B2-2847-AB2F-CEE475BBA90E}" type="pres">
      <dgm:prSet presAssocID="{2D68368E-345F-4365-911F-9978605CBA2D}" presName="Name0" presStyleCnt="0">
        <dgm:presLayoutVars>
          <dgm:dir/>
          <dgm:animLvl val="lvl"/>
          <dgm:resizeHandles val="exact"/>
        </dgm:presLayoutVars>
      </dgm:prSet>
      <dgm:spPr/>
    </dgm:pt>
    <dgm:pt modelId="{8F41C1B2-468F-774F-8987-562714CEE207}" type="pres">
      <dgm:prSet presAssocID="{728E74FC-6550-42A5-8F30-09B0D9848302}" presName="composite" presStyleCnt="0"/>
      <dgm:spPr/>
    </dgm:pt>
    <dgm:pt modelId="{08E8A174-9094-5C41-8048-AF15F04FC3F3}" type="pres">
      <dgm:prSet presAssocID="{728E74FC-6550-42A5-8F30-09B0D9848302}" presName="parTx" presStyleLbl="node1" presStyleIdx="0" presStyleCnt="2">
        <dgm:presLayoutVars>
          <dgm:chMax val="0"/>
          <dgm:chPref val="0"/>
          <dgm:bulletEnabled val="1"/>
        </dgm:presLayoutVars>
      </dgm:prSet>
      <dgm:spPr/>
    </dgm:pt>
    <dgm:pt modelId="{B56C06B5-C6EC-454E-A134-13FB4C38B2B4}" type="pres">
      <dgm:prSet presAssocID="{728E74FC-6550-42A5-8F30-09B0D9848302}" presName="desTx" presStyleLbl="revTx" presStyleIdx="0" presStyleCnt="2">
        <dgm:presLayoutVars>
          <dgm:bulletEnabled val="1"/>
        </dgm:presLayoutVars>
      </dgm:prSet>
      <dgm:spPr/>
    </dgm:pt>
    <dgm:pt modelId="{F020C5E9-751D-4C41-AA13-68F045CB8E8A}" type="pres">
      <dgm:prSet presAssocID="{240D3B7A-9E72-40BB-ABD3-00347F0214F4}" presName="space" presStyleCnt="0"/>
      <dgm:spPr/>
    </dgm:pt>
    <dgm:pt modelId="{98DB0E81-303A-5E4A-BEFF-7AEC17589041}" type="pres">
      <dgm:prSet presAssocID="{C7207DBF-5C09-4B55-8C56-FDF7A365F3DA}" presName="composite" presStyleCnt="0"/>
      <dgm:spPr/>
    </dgm:pt>
    <dgm:pt modelId="{75CCB1AD-8FC9-3540-9887-6457082BCB71}" type="pres">
      <dgm:prSet presAssocID="{C7207DBF-5C09-4B55-8C56-FDF7A365F3DA}" presName="parTx" presStyleLbl="node1" presStyleIdx="1" presStyleCnt="2">
        <dgm:presLayoutVars>
          <dgm:chMax val="0"/>
          <dgm:chPref val="0"/>
          <dgm:bulletEnabled val="1"/>
        </dgm:presLayoutVars>
      </dgm:prSet>
      <dgm:spPr/>
    </dgm:pt>
    <dgm:pt modelId="{395B7BD1-5E98-AE4F-AA67-DF3C1D39B970}" type="pres">
      <dgm:prSet presAssocID="{C7207DBF-5C09-4B55-8C56-FDF7A365F3DA}" presName="desTx" presStyleLbl="revTx" presStyleIdx="1" presStyleCnt="2">
        <dgm:presLayoutVars>
          <dgm:bulletEnabled val="1"/>
        </dgm:presLayoutVars>
      </dgm:prSet>
      <dgm:spPr/>
    </dgm:pt>
  </dgm:ptLst>
  <dgm:cxnLst>
    <dgm:cxn modelId="{90017C0C-6F62-434B-8819-30780E3AD91C}" type="presOf" srcId="{C7207DBF-5C09-4B55-8C56-FDF7A365F3DA}" destId="{75CCB1AD-8FC9-3540-9887-6457082BCB71}" srcOrd="0" destOrd="0" presId="urn:microsoft.com/office/officeart/2005/8/layout/chevron1"/>
    <dgm:cxn modelId="{FADB7723-930E-44AE-8F5F-79DBB4F43CAF}" srcId="{C7207DBF-5C09-4B55-8C56-FDF7A365F3DA}" destId="{5946D7D5-7203-482F-B396-9A09893AA435}" srcOrd="2" destOrd="0" parTransId="{7534D721-0616-478D-8E9C-8A082A18A211}" sibTransId="{BA4605F7-3CB4-4214-8888-37C67F535ED8}"/>
    <dgm:cxn modelId="{FC0E9A36-65C8-9741-A5CF-A8A5BED20DB2}" type="presOf" srcId="{A4AC18B8-D922-4FAD-82F5-4D4AE89B3A6B}" destId="{B56C06B5-C6EC-454E-A134-13FB4C38B2B4}" srcOrd="0" destOrd="1" presId="urn:microsoft.com/office/officeart/2005/8/layout/chevron1"/>
    <dgm:cxn modelId="{B02DC043-8663-904D-9647-694157363F7B}" type="presOf" srcId="{1DD9CB87-F061-4862-BE34-F5617EAA5870}" destId="{395B7BD1-5E98-AE4F-AA67-DF3C1D39B970}" srcOrd="0" destOrd="1" presId="urn:microsoft.com/office/officeart/2005/8/layout/chevron1"/>
    <dgm:cxn modelId="{EDB90850-9DE3-44F7-89A1-E36599F72A56}" srcId="{C7207DBF-5C09-4B55-8C56-FDF7A365F3DA}" destId="{1DD9CB87-F061-4862-BE34-F5617EAA5870}" srcOrd="1" destOrd="0" parTransId="{344EB4AD-A237-4BDF-B7AD-576676F74DC8}" sibTransId="{9BBF0751-9B8B-4A51-9577-C480A96227C9}"/>
    <dgm:cxn modelId="{BF05FC56-39BC-E144-9117-3E90E7E728BF}" type="presOf" srcId="{2D68368E-345F-4365-911F-9978605CBA2D}" destId="{3E713474-A1B2-2847-AB2F-CEE475BBA90E}" srcOrd="0" destOrd="0" presId="urn:microsoft.com/office/officeart/2005/8/layout/chevron1"/>
    <dgm:cxn modelId="{E093AD57-DD63-4D42-AB87-919D4AB68A38}" type="presOf" srcId="{728E74FC-6550-42A5-8F30-09B0D9848302}" destId="{08E8A174-9094-5C41-8048-AF15F04FC3F3}" srcOrd="0" destOrd="0" presId="urn:microsoft.com/office/officeart/2005/8/layout/chevron1"/>
    <dgm:cxn modelId="{6B81F15C-86E8-9243-AC73-3498E64531C5}" type="presOf" srcId="{0216B6D5-7C7D-488C-9CC8-1B880E960C77}" destId="{395B7BD1-5E98-AE4F-AA67-DF3C1D39B970}" srcOrd="0" destOrd="0" presId="urn:microsoft.com/office/officeart/2005/8/layout/chevron1"/>
    <dgm:cxn modelId="{BCA9F05D-44D7-9C4F-8E4E-0349628FB791}" type="presOf" srcId="{5946D7D5-7203-482F-B396-9A09893AA435}" destId="{395B7BD1-5E98-AE4F-AA67-DF3C1D39B970}" srcOrd="0" destOrd="2" presId="urn:microsoft.com/office/officeart/2005/8/layout/chevron1"/>
    <dgm:cxn modelId="{64BF486A-0C69-4F6F-BEEC-9238D667314F}" srcId="{728E74FC-6550-42A5-8F30-09B0D9848302}" destId="{C8B6AC12-950A-45F5-B86F-88B713456D7E}" srcOrd="0" destOrd="0" parTransId="{94A4C811-37AE-435B-B253-DA99EE826775}" sibTransId="{FCA31EB2-E0B4-4D8A-993B-FB523BCA63F5}"/>
    <dgm:cxn modelId="{24D0A979-9E98-4114-B2A5-82D981F6CA3F}" srcId="{728E74FC-6550-42A5-8F30-09B0D9848302}" destId="{A4AC18B8-D922-4FAD-82F5-4D4AE89B3A6B}" srcOrd="1" destOrd="0" parTransId="{FC3E3047-8057-4B92-8144-8645A9BB5DE2}" sibTransId="{8BF23CDB-AD74-4D88-A6C0-02AD1F0AC088}"/>
    <dgm:cxn modelId="{E6CDEC81-B0EA-4ED3-BC8F-3AE304970402}" srcId="{C7207DBF-5C09-4B55-8C56-FDF7A365F3DA}" destId="{0216B6D5-7C7D-488C-9CC8-1B880E960C77}" srcOrd="0" destOrd="0" parTransId="{4159B061-7F83-4423-8209-E9FA842757F5}" sibTransId="{4BA7B8F0-644F-4C10-9AB4-C5BFB4AF2C76}"/>
    <dgm:cxn modelId="{9185859F-EE45-4371-AF37-93F34BE31C7A}" srcId="{2D68368E-345F-4365-911F-9978605CBA2D}" destId="{728E74FC-6550-42A5-8F30-09B0D9848302}" srcOrd="0" destOrd="0" parTransId="{F8FB16B1-28DC-4C1E-ADB9-EABCD3C08BC7}" sibTransId="{240D3B7A-9E72-40BB-ABD3-00347F0214F4}"/>
    <dgm:cxn modelId="{E40EE9AB-0BEA-43E1-A511-185ADE802E0C}" srcId="{2D68368E-345F-4365-911F-9978605CBA2D}" destId="{C7207DBF-5C09-4B55-8C56-FDF7A365F3DA}" srcOrd="1" destOrd="0" parTransId="{E5A1DDB6-5368-4DD6-B527-226E96FF71AD}" sibTransId="{DE60C770-D886-4782-8A76-64FAE00A422B}"/>
    <dgm:cxn modelId="{093419C8-E820-454D-8B7D-DD1F3BEE6A41}" type="presOf" srcId="{957048BF-1FA6-4465-BB32-1725ACE24C2B}" destId="{B56C06B5-C6EC-454E-A134-13FB4C38B2B4}" srcOrd="0" destOrd="2" presId="urn:microsoft.com/office/officeart/2005/8/layout/chevron1"/>
    <dgm:cxn modelId="{C72805ED-3974-416A-89EB-3A3203A44B11}" srcId="{728E74FC-6550-42A5-8F30-09B0D9848302}" destId="{957048BF-1FA6-4465-BB32-1725ACE24C2B}" srcOrd="2" destOrd="0" parTransId="{EAC6A203-B8CB-47E6-BE72-4C63D1C7E10F}" sibTransId="{A4534C44-8B40-4204-B51F-1DD52E306C96}"/>
    <dgm:cxn modelId="{6C1A80F4-2961-6A40-8E2C-E09BA159BFAC}" type="presOf" srcId="{C8B6AC12-950A-45F5-B86F-88B713456D7E}" destId="{B56C06B5-C6EC-454E-A134-13FB4C38B2B4}" srcOrd="0" destOrd="0" presId="urn:microsoft.com/office/officeart/2005/8/layout/chevron1"/>
    <dgm:cxn modelId="{0C7CB311-674F-714C-8D24-4BD6DBB0B14D}" type="presParOf" srcId="{3E713474-A1B2-2847-AB2F-CEE475BBA90E}" destId="{8F41C1B2-468F-774F-8987-562714CEE207}" srcOrd="0" destOrd="0" presId="urn:microsoft.com/office/officeart/2005/8/layout/chevron1"/>
    <dgm:cxn modelId="{9FEC0166-0C7E-0949-873E-E3946FE402F4}" type="presParOf" srcId="{8F41C1B2-468F-774F-8987-562714CEE207}" destId="{08E8A174-9094-5C41-8048-AF15F04FC3F3}" srcOrd="0" destOrd="0" presId="urn:microsoft.com/office/officeart/2005/8/layout/chevron1"/>
    <dgm:cxn modelId="{70F23214-44D5-E648-8CF8-A54FCE58AD3F}" type="presParOf" srcId="{8F41C1B2-468F-774F-8987-562714CEE207}" destId="{B56C06B5-C6EC-454E-A134-13FB4C38B2B4}" srcOrd="1" destOrd="0" presId="urn:microsoft.com/office/officeart/2005/8/layout/chevron1"/>
    <dgm:cxn modelId="{C09BDE17-D1C1-1944-A213-0D1DB4080576}" type="presParOf" srcId="{3E713474-A1B2-2847-AB2F-CEE475BBA90E}" destId="{F020C5E9-751D-4C41-AA13-68F045CB8E8A}" srcOrd="1" destOrd="0" presId="urn:microsoft.com/office/officeart/2005/8/layout/chevron1"/>
    <dgm:cxn modelId="{565D44D0-7D66-6040-A1C7-68A2D6C49C0D}" type="presParOf" srcId="{3E713474-A1B2-2847-AB2F-CEE475BBA90E}" destId="{98DB0E81-303A-5E4A-BEFF-7AEC17589041}" srcOrd="2" destOrd="0" presId="urn:microsoft.com/office/officeart/2005/8/layout/chevron1"/>
    <dgm:cxn modelId="{A1CAB980-5619-A74D-BF7C-2CA8345258C0}" type="presParOf" srcId="{98DB0E81-303A-5E4A-BEFF-7AEC17589041}" destId="{75CCB1AD-8FC9-3540-9887-6457082BCB71}" srcOrd="0" destOrd="0" presId="urn:microsoft.com/office/officeart/2005/8/layout/chevron1"/>
    <dgm:cxn modelId="{B1FEEFDA-CF56-7A41-8352-AD1C223185CC}" type="presParOf" srcId="{98DB0E81-303A-5E4A-BEFF-7AEC17589041}" destId="{395B7BD1-5E98-AE4F-AA67-DF3C1D39B970}" srcOrd="1"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49F0DD-4696-A643-AD31-CB1BF658203E}">
      <dsp:nvSpPr>
        <dsp:cNvPr id="0" name=""/>
        <dsp:cNvSpPr/>
      </dsp:nvSpPr>
      <dsp:spPr>
        <a:xfrm>
          <a:off x="0" y="627582"/>
          <a:ext cx="2493817" cy="1583574"/>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3082B46-84B3-A64E-ADA5-8F942DAE7258}">
      <dsp:nvSpPr>
        <dsp:cNvPr id="0" name=""/>
        <dsp:cNvSpPr/>
      </dsp:nvSpPr>
      <dsp:spPr>
        <a:xfrm>
          <a:off x="277090" y="890818"/>
          <a:ext cx="2493817" cy="1583574"/>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defRPr cap="all"/>
          </a:pPr>
          <a:r>
            <a:rPr lang="en-US" sz="2400" kern="1200" dirty="0"/>
            <a:t>T</a:t>
          </a:r>
          <a:r>
            <a:rPr lang="en-GB" sz="2400" kern="1200" dirty="0"/>
            <a:t>he </a:t>
          </a:r>
          <a:r>
            <a:rPr lang="en-US" sz="2400" kern="1200" dirty="0"/>
            <a:t>I</a:t>
          </a:r>
          <a:r>
            <a:rPr lang="en-GB" sz="2400" kern="1200" dirty="0" err="1"/>
            <a:t>mportance</a:t>
          </a:r>
          <a:r>
            <a:rPr lang="en-GB" sz="2400" kern="1200" dirty="0"/>
            <a:t> of SWE</a:t>
          </a:r>
          <a:endParaRPr lang="en-US" sz="2400" kern="1200" dirty="0"/>
        </a:p>
      </dsp:txBody>
      <dsp:txXfrm>
        <a:off x="323471" y="937199"/>
        <a:ext cx="2401055" cy="1490812"/>
      </dsp:txXfrm>
    </dsp:sp>
    <dsp:sp modelId="{3A08C018-EF5D-0641-BCFA-DD52E88D392C}">
      <dsp:nvSpPr>
        <dsp:cNvPr id="0" name=""/>
        <dsp:cNvSpPr/>
      </dsp:nvSpPr>
      <dsp:spPr>
        <a:xfrm>
          <a:off x="3047999" y="627582"/>
          <a:ext cx="2493817" cy="1583574"/>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1913EF4-AAE8-D249-929D-A646774D2380}">
      <dsp:nvSpPr>
        <dsp:cNvPr id="0" name=""/>
        <dsp:cNvSpPr/>
      </dsp:nvSpPr>
      <dsp:spPr>
        <a:xfrm>
          <a:off x="3325090" y="890818"/>
          <a:ext cx="2493817" cy="1583574"/>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defRPr cap="all"/>
          </a:pPr>
          <a:r>
            <a:rPr lang="en-US" sz="2400" kern="1200"/>
            <a:t>Traditional Estimation Methods</a:t>
          </a:r>
          <a:endParaRPr lang="en-US" sz="2400" kern="1200" dirty="0"/>
        </a:p>
      </dsp:txBody>
      <dsp:txXfrm>
        <a:off x="3371471" y="937199"/>
        <a:ext cx="2401055" cy="1490812"/>
      </dsp:txXfrm>
    </dsp:sp>
    <dsp:sp modelId="{E14D4A09-473D-4A47-9455-843047206DE8}">
      <dsp:nvSpPr>
        <dsp:cNvPr id="0" name=""/>
        <dsp:cNvSpPr/>
      </dsp:nvSpPr>
      <dsp:spPr>
        <a:xfrm>
          <a:off x="6095999" y="627582"/>
          <a:ext cx="2493817" cy="1583574"/>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C14E5F-44BF-D446-AD7A-13670ADD70CD}">
      <dsp:nvSpPr>
        <dsp:cNvPr id="0" name=""/>
        <dsp:cNvSpPr/>
      </dsp:nvSpPr>
      <dsp:spPr>
        <a:xfrm>
          <a:off x="6373090" y="890818"/>
          <a:ext cx="2493817" cy="1583574"/>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defRPr cap="all"/>
          </a:pPr>
          <a:r>
            <a:rPr lang="en-US" sz="2400" kern="1200"/>
            <a:t>Deep Learning in </a:t>
          </a:r>
          <a:r>
            <a:rPr lang="en-US" altLang="zh-CN" sz="2400" kern="1200"/>
            <a:t>SWE</a:t>
          </a:r>
          <a:r>
            <a:rPr lang="en-US" sz="2400" kern="1200"/>
            <a:t> estimation</a:t>
          </a:r>
          <a:endParaRPr lang="en-US" sz="2400" kern="1200" dirty="0"/>
        </a:p>
      </dsp:txBody>
      <dsp:txXfrm>
        <a:off x="6419471" y="937199"/>
        <a:ext cx="2401055" cy="14908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845BA9-E2AD-48D4-A8A5-D2510589BEEC}">
      <dsp:nvSpPr>
        <dsp:cNvPr id="0" name=""/>
        <dsp:cNvSpPr/>
      </dsp:nvSpPr>
      <dsp:spPr>
        <a:xfrm>
          <a:off x="1159664" y="284466"/>
          <a:ext cx="1242051" cy="12420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A2E68BB-3174-47A1-AD8A-D58A2DB6D601}">
      <dsp:nvSpPr>
        <dsp:cNvPr id="0" name=""/>
        <dsp:cNvSpPr/>
      </dsp:nvSpPr>
      <dsp:spPr>
        <a:xfrm>
          <a:off x="6331" y="1635438"/>
          <a:ext cx="3548718" cy="5323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77950">
            <a:lnSpc>
              <a:spcPct val="100000"/>
            </a:lnSpc>
            <a:spcBef>
              <a:spcPct val="0"/>
            </a:spcBef>
            <a:spcAft>
              <a:spcPct val="35000"/>
            </a:spcAft>
            <a:buNone/>
            <a:defRPr b="1"/>
          </a:pPr>
          <a:r>
            <a:rPr lang="en-US" sz="3100" kern="1200" dirty="0">
              <a:solidFill>
                <a:schemeClr val="bg2">
                  <a:lumMod val="25000"/>
                </a:schemeClr>
              </a:solidFill>
            </a:rPr>
            <a:t>Data Overview</a:t>
          </a:r>
        </a:p>
      </dsp:txBody>
      <dsp:txXfrm>
        <a:off x="6331" y="1635438"/>
        <a:ext cx="3548718" cy="532307"/>
      </dsp:txXfrm>
    </dsp:sp>
    <dsp:sp modelId="{A7BD3108-FC41-406D-A77B-67BC4A4C33AE}">
      <dsp:nvSpPr>
        <dsp:cNvPr id="0" name=""/>
        <dsp:cNvSpPr/>
      </dsp:nvSpPr>
      <dsp:spPr>
        <a:xfrm>
          <a:off x="6331" y="2218407"/>
          <a:ext cx="3548718" cy="599101"/>
        </a:xfrm>
        <a:prstGeom prst="rect">
          <a:avLst/>
        </a:prstGeom>
        <a:noFill/>
        <a:ln>
          <a:noFill/>
        </a:ln>
        <a:effectLst/>
      </dsp:spPr>
      <dsp:style>
        <a:lnRef idx="0">
          <a:scrgbClr r="0" g="0" b="0"/>
        </a:lnRef>
        <a:fillRef idx="0">
          <a:scrgbClr r="0" g="0" b="0"/>
        </a:fillRef>
        <a:effectRef idx="0">
          <a:scrgbClr r="0" g="0" b="0"/>
        </a:effectRef>
        <a:fontRef idx="minor"/>
      </dsp:style>
    </dsp:sp>
    <dsp:sp modelId="{7E7F9496-37C6-42D2-801E-B71C51F9E225}">
      <dsp:nvSpPr>
        <dsp:cNvPr id="0" name=""/>
        <dsp:cNvSpPr/>
      </dsp:nvSpPr>
      <dsp:spPr>
        <a:xfrm>
          <a:off x="5329408" y="284466"/>
          <a:ext cx="1242051" cy="12420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3878128-B751-4120-9F32-F7F1C7B22893}">
      <dsp:nvSpPr>
        <dsp:cNvPr id="0" name=""/>
        <dsp:cNvSpPr/>
      </dsp:nvSpPr>
      <dsp:spPr>
        <a:xfrm>
          <a:off x="4176075" y="1635438"/>
          <a:ext cx="3548718" cy="5323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77950">
            <a:lnSpc>
              <a:spcPct val="100000"/>
            </a:lnSpc>
            <a:spcBef>
              <a:spcPct val="0"/>
            </a:spcBef>
            <a:spcAft>
              <a:spcPct val="35000"/>
            </a:spcAft>
            <a:buNone/>
            <a:defRPr b="1"/>
          </a:pPr>
          <a:r>
            <a:rPr lang="en-US" sz="3100" kern="1200" dirty="0">
              <a:solidFill>
                <a:schemeClr val="bg2">
                  <a:lumMod val="25000"/>
                </a:schemeClr>
              </a:solidFill>
            </a:rPr>
            <a:t>Methods Overview</a:t>
          </a:r>
        </a:p>
      </dsp:txBody>
      <dsp:txXfrm>
        <a:off x="4176075" y="1635438"/>
        <a:ext cx="3548718" cy="532307"/>
      </dsp:txXfrm>
    </dsp:sp>
    <dsp:sp modelId="{80705AAD-3ED0-49D5-8B59-261C66F71103}">
      <dsp:nvSpPr>
        <dsp:cNvPr id="0" name=""/>
        <dsp:cNvSpPr/>
      </dsp:nvSpPr>
      <dsp:spPr>
        <a:xfrm>
          <a:off x="4176075" y="2218407"/>
          <a:ext cx="3548718" cy="5991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US" sz="1700" kern="1200" dirty="0">
              <a:solidFill>
                <a:schemeClr val="bg2">
                  <a:lumMod val="25000"/>
                </a:schemeClr>
              </a:solidFill>
            </a:rPr>
            <a:t>1. Data Pre-processing</a:t>
          </a:r>
        </a:p>
        <a:p>
          <a:pPr marL="0" lvl="0" indent="0" algn="l" defTabSz="755650">
            <a:lnSpc>
              <a:spcPct val="100000"/>
            </a:lnSpc>
            <a:spcBef>
              <a:spcPct val="0"/>
            </a:spcBef>
            <a:spcAft>
              <a:spcPct val="35000"/>
            </a:spcAft>
            <a:buNone/>
          </a:pPr>
          <a:r>
            <a:rPr lang="en-US" sz="1700" kern="1200" dirty="0">
              <a:solidFill>
                <a:schemeClr val="bg2">
                  <a:lumMod val="25000"/>
                </a:schemeClr>
              </a:solidFill>
            </a:rPr>
            <a:t>2. LSTM Model Construction</a:t>
          </a:r>
        </a:p>
      </dsp:txBody>
      <dsp:txXfrm>
        <a:off x="4176075" y="2218407"/>
        <a:ext cx="3548718" cy="59910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1EADFD-BAA9-9B4C-A99E-297741AF478A}">
      <dsp:nvSpPr>
        <dsp:cNvPr id="0" name=""/>
        <dsp:cNvSpPr/>
      </dsp:nvSpPr>
      <dsp:spPr>
        <a:xfrm>
          <a:off x="1864812" y="562"/>
          <a:ext cx="2632829" cy="658207"/>
        </a:xfrm>
        <a:prstGeom prst="roundRect">
          <a:avLst>
            <a:gd name="adj" fmla="val 10000"/>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t>Split data</a:t>
          </a:r>
        </a:p>
      </dsp:txBody>
      <dsp:txXfrm>
        <a:off x="1884090" y="19840"/>
        <a:ext cx="2594273" cy="619651"/>
      </dsp:txXfrm>
    </dsp:sp>
    <dsp:sp modelId="{D18128B0-D37D-C947-AFAD-BEE5AF225908}">
      <dsp:nvSpPr>
        <dsp:cNvPr id="0" name=""/>
        <dsp:cNvSpPr/>
      </dsp:nvSpPr>
      <dsp:spPr>
        <a:xfrm rot="5400000">
          <a:off x="3057813" y="675225"/>
          <a:ext cx="246827" cy="296193"/>
        </a:xfrm>
        <a:prstGeom prst="rightArrow">
          <a:avLst>
            <a:gd name="adj1" fmla="val 60000"/>
            <a:gd name="adj2" fmla="val 50000"/>
          </a:avLst>
        </a:prstGeom>
        <a:solidFill>
          <a:schemeClr val="accent2">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GB" sz="1300" kern="1200"/>
        </a:p>
      </dsp:txBody>
      <dsp:txXfrm rot="-5400000">
        <a:off x="3092369" y="699908"/>
        <a:ext cx="177715" cy="172779"/>
      </dsp:txXfrm>
    </dsp:sp>
    <dsp:sp modelId="{8C63A8B9-FD50-8E46-BAB2-45EEF9C8B3CB}">
      <dsp:nvSpPr>
        <dsp:cNvPr id="0" name=""/>
        <dsp:cNvSpPr/>
      </dsp:nvSpPr>
      <dsp:spPr>
        <a:xfrm>
          <a:off x="1864812" y="987873"/>
          <a:ext cx="2632829" cy="658207"/>
        </a:xfrm>
        <a:prstGeom prst="roundRect">
          <a:avLst>
            <a:gd name="adj" fmla="val 10000"/>
          </a:avLst>
        </a:prstGeom>
        <a:solidFill>
          <a:schemeClr val="accent2">
            <a:shade val="80000"/>
            <a:hueOff val="8290"/>
            <a:satOff val="415"/>
            <a:lumOff val="468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0" i="0" kern="1200" dirty="0"/>
            <a:t>Interpolating missing values.</a:t>
          </a:r>
          <a:endParaRPr lang="en-GB" sz="1700" kern="1200" dirty="0"/>
        </a:p>
      </dsp:txBody>
      <dsp:txXfrm>
        <a:off x="1884090" y="1007151"/>
        <a:ext cx="2594273" cy="619651"/>
      </dsp:txXfrm>
    </dsp:sp>
    <dsp:sp modelId="{22089909-3645-0F4D-BBBF-D181809526A0}">
      <dsp:nvSpPr>
        <dsp:cNvPr id="0" name=""/>
        <dsp:cNvSpPr/>
      </dsp:nvSpPr>
      <dsp:spPr>
        <a:xfrm rot="5400000">
          <a:off x="3057813" y="1662535"/>
          <a:ext cx="246827" cy="296193"/>
        </a:xfrm>
        <a:prstGeom prst="rightArrow">
          <a:avLst>
            <a:gd name="adj1" fmla="val 60000"/>
            <a:gd name="adj2" fmla="val 50000"/>
          </a:avLst>
        </a:prstGeom>
        <a:solidFill>
          <a:schemeClr val="accent2">
            <a:shade val="90000"/>
            <a:hueOff val="11041"/>
            <a:satOff val="6"/>
            <a:lumOff val="516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GB" sz="1300" kern="1200"/>
        </a:p>
      </dsp:txBody>
      <dsp:txXfrm rot="-5400000">
        <a:off x="3092369" y="1687218"/>
        <a:ext cx="177715" cy="172779"/>
      </dsp:txXfrm>
    </dsp:sp>
    <dsp:sp modelId="{0D9B85B3-E89B-A142-AA31-0E5D30281772}">
      <dsp:nvSpPr>
        <dsp:cNvPr id="0" name=""/>
        <dsp:cNvSpPr/>
      </dsp:nvSpPr>
      <dsp:spPr>
        <a:xfrm>
          <a:off x="1864812" y="1975184"/>
          <a:ext cx="2632829" cy="658207"/>
        </a:xfrm>
        <a:prstGeom prst="roundRect">
          <a:avLst>
            <a:gd name="adj" fmla="val 10000"/>
          </a:avLst>
        </a:prstGeom>
        <a:solidFill>
          <a:schemeClr val="accent2">
            <a:shade val="80000"/>
            <a:hueOff val="16579"/>
            <a:satOff val="829"/>
            <a:lumOff val="937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0" i="0" kern="1200" dirty="0"/>
            <a:t>Applying perturbations based on WMO’s guidelines.</a:t>
          </a:r>
          <a:endParaRPr lang="en-GB" sz="1700" kern="1200" dirty="0"/>
        </a:p>
      </dsp:txBody>
      <dsp:txXfrm>
        <a:off x="1884090" y="1994462"/>
        <a:ext cx="2594273" cy="619651"/>
      </dsp:txXfrm>
    </dsp:sp>
    <dsp:sp modelId="{4EABBDA9-1FD9-1840-8958-49AAF11F1497}">
      <dsp:nvSpPr>
        <dsp:cNvPr id="0" name=""/>
        <dsp:cNvSpPr/>
      </dsp:nvSpPr>
      <dsp:spPr>
        <a:xfrm rot="5400000">
          <a:off x="3057813" y="2649846"/>
          <a:ext cx="246827" cy="296193"/>
        </a:xfrm>
        <a:prstGeom prst="rightArrow">
          <a:avLst>
            <a:gd name="adj1" fmla="val 60000"/>
            <a:gd name="adj2" fmla="val 50000"/>
          </a:avLst>
        </a:prstGeom>
        <a:solidFill>
          <a:schemeClr val="accent2">
            <a:shade val="90000"/>
            <a:hueOff val="22081"/>
            <a:satOff val="13"/>
            <a:lumOff val="1031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GB" sz="1300" kern="1200"/>
        </a:p>
      </dsp:txBody>
      <dsp:txXfrm rot="-5400000">
        <a:off x="3092369" y="2674529"/>
        <a:ext cx="177715" cy="172779"/>
      </dsp:txXfrm>
    </dsp:sp>
    <dsp:sp modelId="{1C5FB242-AE81-EC45-9C02-BE9CBC8F184A}">
      <dsp:nvSpPr>
        <dsp:cNvPr id="0" name=""/>
        <dsp:cNvSpPr/>
      </dsp:nvSpPr>
      <dsp:spPr>
        <a:xfrm>
          <a:off x="1864812" y="2962495"/>
          <a:ext cx="2632829" cy="658207"/>
        </a:xfrm>
        <a:prstGeom prst="roundRect">
          <a:avLst>
            <a:gd name="adj" fmla="val 10000"/>
          </a:avLst>
        </a:prstGeom>
        <a:solidFill>
          <a:schemeClr val="accent2">
            <a:shade val="80000"/>
            <a:hueOff val="24869"/>
            <a:satOff val="1244"/>
            <a:lumOff val="1406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b="0" i="0" kern="1200" dirty="0"/>
            <a:t>Scaling. </a:t>
          </a:r>
          <a:endParaRPr lang="en-GB" sz="1700" kern="1200" dirty="0"/>
        </a:p>
      </dsp:txBody>
      <dsp:txXfrm>
        <a:off x="1884090" y="2981773"/>
        <a:ext cx="2594273" cy="619651"/>
      </dsp:txXfrm>
    </dsp:sp>
    <dsp:sp modelId="{5CD68DF0-7C08-F549-A14F-906FF26801DC}">
      <dsp:nvSpPr>
        <dsp:cNvPr id="0" name=""/>
        <dsp:cNvSpPr/>
      </dsp:nvSpPr>
      <dsp:spPr>
        <a:xfrm rot="5400000">
          <a:off x="3057813" y="3637157"/>
          <a:ext cx="246827" cy="296193"/>
        </a:xfrm>
        <a:prstGeom prst="rightArrow">
          <a:avLst>
            <a:gd name="adj1" fmla="val 60000"/>
            <a:gd name="adj2" fmla="val 50000"/>
          </a:avLst>
        </a:prstGeom>
        <a:solidFill>
          <a:schemeClr val="accent2">
            <a:shade val="90000"/>
            <a:hueOff val="33122"/>
            <a:satOff val="19"/>
            <a:lumOff val="1547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GB" sz="1300" kern="1200"/>
        </a:p>
      </dsp:txBody>
      <dsp:txXfrm rot="-5400000">
        <a:off x="3092369" y="3661840"/>
        <a:ext cx="177715" cy="172779"/>
      </dsp:txXfrm>
    </dsp:sp>
    <dsp:sp modelId="{33C5C476-AD03-2543-B945-A64FBF853041}">
      <dsp:nvSpPr>
        <dsp:cNvPr id="0" name=""/>
        <dsp:cNvSpPr/>
      </dsp:nvSpPr>
      <dsp:spPr>
        <a:xfrm>
          <a:off x="1864812" y="3949806"/>
          <a:ext cx="2632829" cy="658207"/>
        </a:xfrm>
        <a:prstGeom prst="roundRect">
          <a:avLst>
            <a:gd name="adj" fmla="val 10000"/>
          </a:avLst>
        </a:prstGeom>
        <a:solidFill>
          <a:schemeClr val="accent2">
            <a:shade val="80000"/>
            <a:hueOff val="33159"/>
            <a:satOff val="1658"/>
            <a:lumOff val="1875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t>Rebuilding the input data to the required shape</a:t>
          </a:r>
        </a:p>
      </dsp:txBody>
      <dsp:txXfrm>
        <a:off x="1884090" y="3969084"/>
        <a:ext cx="2594273" cy="61965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70D72-9D44-4705-94C6-9B68AE46FAED}">
      <dsp:nvSpPr>
        <dsp:cNvPr id="0" name=""/>
        <dsp:cNvSpPr/>
      </dsp:nvSpPr>
      <dsp:spPr>
        <a:xfrm>
          <a:off x="-35363" y="10222"/>
          <a:ext cx="6350000" cy="1010615"/>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A43F49C-6470-42C0-B079-B3264AB70FF2}">
      <dsp:nvSpPr>
        <dsp:cNvPr id="0" name=""/>
        <dsp:cNvSpPr/>
      </dsp:nvSpPr>
      <dsp:spPr>
        <a:xfrm>
          <a:off x="270347" y="237610"/>
          <a:ext cx="555838" cy="555838"/>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38B30DE-AE1E-4858-9D15-41B057E09D8D}">
      <dsp:nvSpPr>
        <dsp:cNvPr id="0" name=""/>
        <dsp:cNvSpPr/>
      </dsp:nvSpPr>
      <dsp:spPr>
        <a:xfrm>
          <a:off x="1131897" y="10222"/>
          <a:ext cx="2857500" cy="1010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957" tIns="106957" rIns="106957" bIns="106957" numCol="1" spcCol="1270" anchor="ctr" anchorCtr="0">
          <a:noAutofit/>
        </a:bodyPr>
        <a:lstStyle/>
        <a:p>
          <a:pPr marL="0" lvl="0" indent="0" algn="l" defTabSz="800100">
            <a:lnSpc>
              <a:spcPct val="100000"/>
            </a:lnSpc>
            <a:spcBef>
              <a:spcPct val="0"/>
            </a:spcBef>
            <a:spcAft>
              <a:spcPct val="35000"/>
            </a:spcAft>
            <a:buNone/>
          </a:pPr>
          <a:r>
            <a:rPr lang="en-GB" sz="1800" kern="1200"/>
            <a:t>1. Model Construction</a:t>
          </a:r>
          <a:endParaRPr lang="en-US" sz="1800" kern="1200"/>
        </a:p>
      </dsp:txBody>
      <dsp:txXfrm>
        <a:off x="1131897" y="10222"/>
        <a:ext cx="2857500" cy="1010615"/>
      </dsp:txXfrm>
    </dsp:sp>
    <dsp:sp modelId="{950E84C7-E364-4BD3-B72D-711A7F914F1F}">
      <dsp:nvSpPr>
        <dsp:cNvPr id="0" name=""/>
        <dsp:cNvSpPr/>
      </dsp:nvSpPr>
      <dsp:spPr>
        <a:xfrm>
          <a:off x="3989397" y="10222"/>
          <a:ext cx="2322955" cy="1010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957" tIns="106957" rIns="106957" bIns="106957"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3989397" y="10222"/>
        <a:ext cx="2322955" cy="1010615"/>
      </dsp:txXfrm>
    </dsp:sp>
    <dsp:sp modelId="{2DC46B49-F8D3-489B-83B2-CFECC56D572A}">
      <dsp:nvSpPr>
        <dsp:cNvPr id="0" name=""/>
        <dsp:cNvSpPr/>
      </dsp:nvSpPr>
      <dsp:spPr>
        <a:xfrm>
          <a:off x="-35363" y="1273491"/>
          <a:ext cx="6350000" cy="1129069"/>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F17980-3A16-4DDC-86BD-C6BE498D6BF8}">
      <dsp:nvSpPr>
        <dsp:cNvPr id="0" name=""/>
        <dsp:cNvSpPr/>
      </dsp:nvSpPr>
      <dsp:spPr>
        <a:xfrm>
          <a:off x="270347" y="1560107"/>
          <a:ext cx="555838" cy="555838"/>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3A7BD9-4318-4D03-98B9-AD6DF618297B}">
      <dsp:nvSpPr>
        <dsp:cNvPr id="0" name=""/>
        <dsp:cNvSpPr/>
      </dsp:nvSpPr>
      <dsp:spPr>
        <a:xfrm>
          <a:off x="1131897" y="1332718"/>
          <a:ext cx="2857500" cy="1010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957" tIns="106957" rIns="106957" bIns="106957" numCol="1" spcCol="1270" anchor="ctr" anchorCtr="0">
          <a:noAutofit/>
        </a:bodyPr>
        <a:lstStyle/>
        <a:p>
          <a:pPr marL="0" lvl="0" indent="0" algn="l" defTabSz="800100">
            <a:lnSpc>
              <a:spcPct val="100000"/>
            </a:lnSpc>
            <a:spcBef>
              <a:spcPct val="0"/>
            </a:spcBef>
            <a:spcAft>
              <a:spcPct val="35000"/>
            </a:spcAft>
            <a:buNone/>
          </a:pPr>
          <a:r>
            <a:rPr lang="en-GB" sz="1800" kern="1200"/>
            <a:t>2. Hyper-parameter Tuning &amp; Architecture Adjustment</a:t>
          </a:r>
          <a:endParaRPr lang="en-US" sz="1800" kern="1200"/>
        </a:p>
      </dsp:txBody>
      <dsp:txXfrm>
        <a:off x="1131897" y="1332718"/>
        <a:ext cx="2857500" cy="1010615"/>
      </dsp:txXfrm>
    </dsp:sp>
    <dsp:sp modelId="{74D8B61C-61AE-4028-863C-DD55CE1F2BE9}">
      <dsp:nvSpPr>
        <dsp:cNvPr id="0" name=""/>
        <dsp:cNvSpPr/>
      </dsp:nvSpPr>
      <dsp:spPr>
        <a:xfrm>
          <a:off x="3989397" y="1332718"/>
          <a:ext cx="2322955" cy="1010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957" tIns="106957" rIns="106957" bIns="106957"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3989397" y="1332718"/>
        <a:ext cx="2322955" cy="1010615"/>
      </dsp:txXfrm>
    </dsp:sp>
    <dsp:sp modelId="{E9CE83E9-42FE-488F-8556-064430E73B27}">
      <dsp:nvSpPr>
        <dsp:cNvPr id="0" name=""/>
        <dsp:cNvSpPr/>
      </dsp:nvSpPr>
      <dsp:spPr>
        <a:xfrm>
          <a:off x="-35363" y="2655214"/>
          <a:ext cx="6350000" cy="1242733"/>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860D2C9-F36C-4564-A5B3-7EF86CA141E7}">
      <dsp:nvSpPr>
        <dsp:cNvPr id="0" name=""/>
        <dsp:cNvSpPr/>
      </dsp:nvSpPr>
      <dsp:spPr>
        <a:xfrm>
          <a:off x="270347" y="2998662"/>
          <a:ext cx="555838" cy="555838"/>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6DEF518-BA4A-4085-A483-58A0261A27E8}">
      <dsp:nvSpPr>
        <dsp:cNvPr id="0" name=""/>
        <dsp:cNvSpPr/>
      </dsp:nvSpPr>
      <dsp:spPr>
        <a:xfrm>
          <a:off x="1131897" y="2771274"/>
          <a:ext cx="2857500" cy="1010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957" tIns="106957" rIns="106957" bIns="106957" numCol="1" spcCol="1270" anchor="ctr" anchorCtr="0">
          <a:noAutofit/>
        </a:bodyPr>
        <a:lstStyle/>
        <a:p>
          <a:pPr marL="0" lvl="0" indent="0" algn="l" defTabSz="800100">
            <a:lnSpc>
              <a:spcPct val="100000"/>
            </a:lnSpc>
            <a:spcBef>
              <a:spcPct val="0"/>
            </a:spcBef>
            <a:spcAft>
              <a:spcPct val="35000"/>
            </a:spcAft>
            <a:buNone/>
          </a:pPr>
          <a:r>
            <a:rPr lang="en-GB" sz="1800" kern="1200" dirty="0"/>
            <a:t>3. Meteorological Variables &amp; Time Sequence Selection</a:t>
          </a:r>
          <a:endParaRPr lang="en-US" sz="1800" kern="1200" dirty="0"/>
        </a:p>
      </dsp:txBody>
      <dsp:txXfrm>
        <a:off x="1131897" y="2771274"/>
        <a:ext cx="2857500" cy="1010615"/>
      </dsp:txXfrm>
    </dsp:sp>
    <dsp:sp modelId="{1506AE12-1A2F-4034-81B6-E5B2FC7870E2}">
      <dsp:nvSpPr>
        <dsp:cNvPr id="0" name=""/>
        <dsp:cNvSpPr/>
      </dsp:nvSpPr>
      <dsp:spPr>
        <a:xfrm>
          <a:off x="3916386" y="2771274"/>
          <a:ext cx="2468977" cy="1010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957" tIns="106957" rIns="106957" bIns="106957"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3916386" y="2771274"/>
        <a:ext cx="2468977" cy="1010615"/>
      </dsp:txXfrm>
    </dsp:sp>
    <dsp:sp modelId="{13D968D2-D516-448A-9082-A2A215BDD933}">
      <dsp:nvSpPr>
        <dsp:cNvPr id="0" name=""/>
        <dsp:cNvSpPr/>
      </dsp:nvSpPr>
      <dsp:spPr>
        <a:xfrm>
          <a:off x="-35363" y="4150602"/>
          <a:ext cx="6350000" cy="1010615"/>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9789DA-2382-44D7-9C9D-D022AF767F8E}">
      <dsp:nvSpPr>
        <dsp:cNvPr id="0" name=""/>
        <dsp:cNvSpPr/>
      </dsp:nvSpPr>
      <dsp:spPr>
        <a:xfrm>
          <a:off x="270347" y="4377990"/>
          <a:ext cx="555838" cy="55583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8513BE4-F6F0-4437-A1E0-71FD6E53608B}">
      <dsp:nvSpPr>
        <dsp:cNvPr id="0" name=""/>
        <dsp:cNvSpPr/>
      </dsp:nvSpPr>
      <dsp:spPr>
        <a:xfrm>
          <a:off x="1131897" y="4150602"/>
          <a:ext cx="2857500" cy="1010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957" tIns="106957" rIns="106957" bIns="106957" numCol="1" spcCol="1270" anchor="ctr" anchorCtr="0">
          <a:noAutofit/>
        </a:bodyPr>
        <a:lstStyle/>
        <a:p>
          <a:pPr marL="0" lvl="0" indent="0" algn="l" defTabSz="800100">
            <a:lnSpc>
              <a:spcPct val="100000"/>
            </a:lnSpc>
            <a:spcBef>
              <a:spcPct val="0"/>
            </a:spcBef>
            <a:spcAft>
              <a:spcPct val="35000"/>
            </a:spcAft>
            <a:buNone/>
          </a:pPr>
          <a:r>
            <a:rPr lang="en-GB" sz="1800" kern="1200"/>
            <a:t>4. Model Evaluation Metrics</a:t>
          </a:r>
          <a:endParaRPr lang="en-US" sz="1800" kern="1200"/>
        </a:p>
      </dsp:txBody>
      <dsp:txXfrm>
        <a:off x="1131897" y="4150602"/>
        <a:ext cx="2857500" cy="1010615"/>
      </dsp:txXfrm>
    </dsp:sp>
    <dsp:sp modelId="{D0F2B82D-319F-4655-B9B0-D4A9CFC8DE09}">
      <dsp:nvSpPr>
        <dsp:cNvPr id="0" name=""/>
        <dsp:cNvSpPr/>
      </dsp:nvSpPr>
      <dsp:spPr>
        <a:xfrm>
          <a:off x="3989397" y="4150602"/>
          <a:ext cx="2322955" cy="1010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957" tIns="106957" rIns="106957" bIns="106957" numCol="1" spcCol="1270" anchor="ctr" anchorCtr="0">
          <a:noAutofit/>
        </a:bodyPr>
        <a:lstStyle/>
        <a:p>
          <a:pPr marL="0" lvl="0" indent="0" algn="l" defTabSz="800100">
            <a:lnSpc>
              <a:spcPct val="100000"/>
            </a:lnSpc>
            <a:spcBef>
              <a:spcPct val="0"/>
            </a:spcBef>
            <a:spcAft>
              <a:spcPct val="35000"/>
            </a:spcAft>
            <a:buNone/>
          </a:pPr>
          <a:endParaRPr lang="en-US" sz="1800" kern="1200" dirty="0"/>
        </a:p>
      </dsp:txBody>
      <dsp:txXfrm>
        <a:off x="3989397" y="4150602"/>
        <a:ext cx="2322955" cy="101061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E8A174-9094-5C41-8048-AF15F04FC3F3}">
      <dsp:nvSpPr>
        <dsp:cNvPr id="0" name=""/>
        <dsp:cNvSpPr/>
      </dsp:nvSpPr>
      <dsp:spPr>
        <a:xfrm>
          <a:off x="7789" y="18249"/>
          <a:ext cx="5231010" cy="113400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GB" sz="2100" b="1" i="0" kern="1200" dirty="0"/>
            <a:t>Feature Selection</a:t>
          </a:r>
          <a:endParaRPr lang="en-US" sz="2100" kern="1200" dirty="0"/>
        </a:p>
      </dsp:txBody>
      <dsp:txXfrm>
        <a:off x="574789" y="18249"/>
        <a:ext cx="4097010" cy="1134000"/>
      </dsp:txXfrm>
    </dsp:sp>
    <dsp:sp modelId="{B56C06B5-C6EC-454E-A134-13FB4C38B2B4}">
      <dsp:nvSpPr>
        <dsp:cNvPr id="0" name=""/>
        <dsp:cNvSpPr/>
      </dsp:nvSpPr>
      <dsp:spPr>
        <a:xfrm>
          <a:off x="7789" y="1293999"/>
          <a:ext cx="4184808" cy="1795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228600" lvl="1" indent="-228600" algn="l" defTabSz="933450">
            <a:lnSpc>
              <a:spcPct val="90000"/>
            </a:lnSpc>
            <a:spcBef>
              <a:spcPct val="0"/>
            </a:spcBef>
            <a:spcAft>
              <a:spcPct val="15000"/>
            </a:spcAft>
            <a:buChar char="•"/>
          </a:pPr>
          <a:r>
            <a:rPr lang="en-GB" sz="2100" b="0" i="0" kern="1200" dirty="0"/>
            <a:t>Employed ‘</a:t>
          </a:r>
          <a:r>
            <a:rPr lang="en-GB" sz="2100" b="0" i="0" kern="1200" dirty="0" err="1"/>
            <a:t>Captum</a:t>
          </a:r>
          <a:r>
            <a:rPr lang="en-GB" sz="2100" b="0" i="0" kern="1200" dirty="0"/>
            <a:t>’ technique for feature importance analysis.</a:t>
          </a:r>
          <a:endParaRPr lang="en-US" sz="2100" kern="1200" dirty="0"/>
        </a:p>
        <a:p>
          <a:pPr marL="228600" lvl="1" indent="-228600" algn="l" defTabSz="933450">
            <a:lnSpc>
              <a:spcPct val="90000"/>
            </a:lnSpc>
            <a:spcBef>
              <a:spcPct val="0"/>
            </a:spcBef>
            <a:spcAft>
              <a:spcPct val="15000"/>
            </a:spcAft>
            <a:buChar char="•"/>
          </a:pPr>
          <a:r>
            <a:rPr lang="en-GB" sz="2100" b="0" i="0" kern="1200" dirty="0"/>
            <a:t>Iterative removal based on importance.</a:t>
          </a:r>
          <a:endParaRPr lang="en-US" sz="2100" kern="1200" dirty="0"/>
        </a:p>
        <a:p>
          <a:pPr marL="228600" lvl="1" indent="-228600" algn="l" defTabSz="933450">
            <a:lnSpc>
              <a:spcPct val="90000"/>
            </a:lnSpc>
            <a:spcBef>
              <a:spcPct val="0"/>
            </a:spcBef>
            <a:spcAft>
              <a:spcPct val="15000"/>
            </a:spcAft>
            <a:buChar char="•"/>
          </a:pPr>
          <a:r>
            <a:rPr lang="en-GB" sz="2100" b="0" i="0" kern="1200" dirty="0"/>
            <a:t>Result: Optimal features - Snow depth, Temperature, Precipitation.</a:t>
          </a:r>
          <a:endParaRPr lang="en-US" sz="2100" kern="1200" dirty="0"/>
        </a:p>
      </dsp:txBody>
      <dsp:txXfrm>
        <a:off x="7789" y="1293999"/>
        <a:ext cx="4184808" cy="1795500"/>
      </dsp:txXfrm>
    </dsp:sp>
    <dsp:sp modelId="{75CCB1AD-8FC9-3540-9887-6457082BCB71}">
      <dsp:nvSpPr>
        <dsp:cNvPr id="0" name=""/>
        <dsp:cNvSpPr/>
      </dsp:nvSpPr>
      <dsp:spPr>
        <a:xfrm>
          <a:off x="5022799" y="18249"/>
          <a:ext cx="5231010" cy="1134000"/>
        </a:xfrm>
        <a:prstGeom prst="chevron">
          <a:avLst/>
        </a:prstGeom>
        <a:solidFill>
          <a:schemeClr val="accent2">
            <a:hueOff val="-10351890"/>
            <a:satOff val="45859"/>
            <a:lumOff val="-1686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GB" sz="2100" b="1" i="0" kern="1200" dirty="0"/>
            <a:t>Time Sequence Selection</a:t>
          </a:r>
          <a:endParaRPr lang="en-US" sz="2100" kern="1200" dirty="0"/>
        </a:p>
      </dsp:txBody>
      <dsp:txXfrm>
        <a:off x="5589799" y="18249"/>
        <a:ext cx="4097010" cy="1134000"/>
      </dsp:txXfrm>
    </dsp:sp>
    <dsp:sp modelId="{395B7BD1-5E98-AE4F-AA67-DF3C1D39B970}">
      <dsp:nvSpPr>
        <dsp:cNvPr id="0" name=""/>
        <dsp:cNvSpPr/>
      </dsp:nvSpPr>
      <dsp:spPr>
        <a:xfrm>
          <a:off x="5022799" y="1293999"/>
          <a:ext cx="4184808" cy="1795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228600" lvl="1" indent="-228600" algn="l" defTabSz="933450">
            <a:lnSpc>
              <a:spcPct val="90000"/>
            </a:lnSpc>
            <a:spcBef>
              <a:spcPct val="0"/>
            </a:spcBef>
            <a:spcAft>
              <a:spcPct val="15000"/>
            </a:spcAft>
            <a:buChar char="•"/>
          </a:pPr>
          <a:r>
            <a:rPr lang="en-GB" sz="2100" b="0" i="0" kern="1200" dirty="0"/>
            <a:t>Visualised daily weights for key features (snow depth in most cases).</a:t>
          </a:r>
          <a:endParaRPr lang="en-US" sz="2100" kern="1200" dirty="0"/>
        </a:p>
        <a:p>
          <a:pPr marL="228600" lvl="1" indent="-228600" algn="l" defTabSz="933450">
            <a:lnSpc>
              <a:spcPct val="90000"/>
            </a:lnSpc>
            <a:spcBef>
              <a:spcPct val="0"/>
            </a:spcBef>
            <a:spcAft>
              <a:spcPct val="15000"/>
            </a:spcAft>
            <a:buChar char="•"/>
          </a:pPr>
          <a:r>
            <a:rPr lang="en-GB" sz="2100" b="0" i="0" kern="1200" dirty="0"/>
            <a:t>Evaluated sequences by grid search: 10, 20, 30, 40, 50-day.</a:t>
          </a:r>
          <a:endParaRPr lang="en-US" sz="2100" kern="1200" dirty="0"/>
        </a:p>
        <a:p>
          <a:pPr marL="228600" lvl="1" indent="-228600" algn="l" defTabSz="933450">
            <a:lnSpc>
              <a:spcPct val="90000"/>
            </a:lnSpc>
            <a:spcBef>
              <a:spcPct val="0"/>
            </a:spcBef>
            <a:spcAft>
              <a:spcPct val="15000"/>
            </a:spcAft>
            <a:buChar char="•"/>
          </a:pPr>
          <a:r>
            <a:rPr lang="en-GB" sz="2100" b="0" i="0" kern="1200" dirty="0"/>
            <a:t>Result: 30-day sequence chosen for best RMSE, MAE, and R</a:t>
          </a:r>
          <a:r>
            <a:rPr lang="en-GB" sz="2100" b="0" i="0" kern="1200" baseline="30000" dirty="0"/>
            <a:t>2</a:t>
          </a:r>
          <a:r>
            <a:rPr lang="en-GB" sz="2100" b="0" i="0" kern="1200" dirty="0"/>
            <a:t>.</a:t>
          </a:r>
          <a:endParaRPr lang="en-US" sz="2100" kern="1200" dirty="0"/>
        </a:p>
      </dsp:txBody>
      <dsp:txXfrm>
        <a:off x="5022799" y="1293999"/>
        <a:ext cx="4184808" cy="179550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jpeg>
</file>

<file path=ppt/media/image20.png>
</file>

<file path=ppt/media/image21.svg>
</file>

<file path=ppt/media/image22.png>
</file>

<file path=ppt/media/image23.png>
</file>

<file path=ppt/media/image24.png>
</file>

<file path=ppt/media/image25.png>
</file>

<file path=ppt/media/image26.jpeg>
</file>

<file path=ppt/media/image27.png>
</file>

<file path=ppt/media/image28.png>
</file>

<file path=ppt/media/image29.jpeg>
</file>

<file path=ppt/media/image3.jpeg>
</file>

<file path=ppt/media/image4.jpeg>
</file>

<file path=ppt/media/image5.jpeg>
</file>

<file path=ppt/media/image6.jpe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F8714E-5161-3D4B-A515-0F989BEE1596}" type="datetimeFigureOut">
              <a:rPr lang="en-US" smtClean="0"/>
              <a:t>9/14/23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07323E-37A9-2B41-A9B0-9573D2A14FA2}" type="slidenum">
              <a:rPr lang="en-US" smtClean="0"/>
              <a:t>‹#›</a:t>
            </a:fld>
            <a:endParaRPr lang="en-US"/>
          </a:p>
        </p:txBody>
      </p:sp>
    </p:spTree>
    <p:extLst>
      <p:ext uri="{BB962C8B-B14F-4D97-AF65-F5344CB8AC3E}">
        <p14:creationId xmlns:p14="http://schemas.microsoft.com/office/powerpoint/2010/main" val="16604312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C07323E-37A9-2B41-A9B0-9573D2A14FA2}" type="slidenum">
              <a:rPr lang="en-US" smtClean="0"/>
              <a:t>1</a:t>
            </a:fld>
            <a:endParaRPr lang="en-US"/>
          </a:p>
        </p:txBody>
      </p:sp>
    </p:spTree>
    <p:extLst>
      <p:ext uri="{BB962C8B-B14F-4D97-AF65-F5344CB8AC3E}">
        <p14:creationId xmlns:p14="http://schemas.microsoft.com/office/powerpoint/2010/main" val="41274365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Firstly, we split the data into training and testing data with a ratio of 8:2, and later we will split the data into training and validating set with a ratio of 8:2 again. Since it is a time series data so we didn’t shuffle the data.</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Then I interpolate the missing values linearly, which is by averaging the values before and after the missing values.</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And then I applied perturbations to reflect the uncertainty and enhance the model generalisability by following the guideline in World meteorological </a:t>
            </a:r>
            <a:r>
              <a:rPr lang="en-GB" sz="1800" kern="100" dirty="0" err="1">
                <a:effectLst/>
                <a:latin typeface="Calibri" panose="020F0502020204030204" pitchFamily="34" charset="0"/>
                <a:ea typeface="DengXian" panose="02010600030101010101" pitchFamily="2" charset="-122"/>
                <a:cs typeface="Times New Roman" panose="02020603050405020304" pitchFamily="18" charset="0"/>
              </a:rPr>
              <a:t>orgainsation</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It states that if the measured snow depth is less than 20 </a:t>
            </a:r>
            <a:r>
              <a:rPr lang="en-GB" sz="1800" kern="100" dirty="0" err="1">
                <a:effectLst/>
                <a:latin typeface="Calibri" panose="020F0502020204030204" pitchFamily="34" charset="0"/>
                <a:ea typeface="DengXian" panose="02010600030101010101" pitchFamily="2" charset="-122"/>
                <a:cs typeface="Times New Roman" panose="02020603050405020304" pitchFamily="18" charset="0"/>
              </a:rPr>
              <a:t>centimeter</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then the error should not be more than plus or minus 1 </a:t>
            </a:r>
            <a:r>
              <a:rPr lang="en-GB" sz="1800" kern="100" dirty="0" err="1">
                <a:effectLst/>
                <a:latin typeface="Calibri" panose="020F0502020204030204" pitchFamily="34" charset="0"/>
                <a:ea typeface="DengXian" panose="02010600030101010101" pitchFamily="2" charset="-122"/>
                <a:cs typeface="Times New Roman" panose="02020603050405020304" pitchFamily="18" charset="0"/>
              </a:rPr>
              <a:t>centimeter</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And if if it the snow depth is more than or equal to 20 cm, the error should be around ±5%.</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Given the considerable differences in magnitude across the input features — especially with variables like Solar radiation having values in the millions, it becomes crucial to normalise the data to ensure model stability during training.</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And finally we rebuild the input data into required shape for LSTM model training.</a:t>
            </a:r>
          </a:p>
        </p:txBody>
      </p:sp>
      <p:sp>
        <p:nvSpPr>
          <p:cNvPr id="4" name="Slide Number Placeholder 3"/>
          <p:cNvSpPr>
            <a:spLocks noGrp="1"/>
          </p:cNvSpPr>
          <p:nvPr>
            <p:ph type="sldNum" sz="quarter" idx="5"/>
          </p:nvPr>
        </p:nvSpPr>
        <p:spPr/>
        <p:txBody>
          <a:bodyPr/>
          <a:lstStyle/>
          <a:p>
            <a:fld id="{AC07323E-37A9-2B41-A9B0-9573D2A14FA2}" type="slidenum">
              <a:rPr lang="en-US" smtClean="0"/>
              <a:t>10</a:t>
            </a:fld>
            <a:endParaRPr lang="en-US"/>
          </a:p>
        </p:txBody>
      </p:sp>
    </p:spTree>
    <p:extLst>
      <p:ext uri="{BB962C8B-B14F-4D97-AF65-F5344CB8AC3E}">
        <p14:creationId xmlns:p14="http://schemas.microsoft.com/office/powerpoint/2010/main" val="3938898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Then we move on to the methodology part.</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Firstly I construct two model, one utilise the entire dataset to train and the other one build five different models based on five different snow classes.</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Then I use the grid search to do the hyper-parameter tuning and architecture adjustment, such as the determination of number of layers and number of neurons in each layer. And I also apply Early Stopping in determining the number of epochs.</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After that, I begin to do the meteorological variables and sequence length selection, which also took me most of time. Firstly I use a package called ‘</a:t>
            </a:r>
            <a:r>
              <a:rPr lang="en-GB" sz="1800" kern="100" dirty="0" err="1">
                <a:effectLst/>
                <a:latin typeface="Calibri" panose="020F0502020204030204" pitchFamily="34" charset="0"/>
                <a:ea typeface="DengXian" panose="02010600030101010101" pitchFamily="2" charset="-122"/>
                <a:cs typeface="Times New Roman" panose="02020603050405020304" pitchFamily="18" charset="0"/>
              </a:rPr>
              <a:t>Captum</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which can analyse the weights of each feature inside the hidden layers. Combining with the spearman and </a:t>
            </a:r>
            <a:r>
              <a:rPr lang="en-GB" sz="1800" kern="100" dirty="0" err="1">
                <a:effectLst/>
                <a:latin typeface="Calibri" panose="020F0502020204030204" pitchFamily="34" charset="0"/>
                <a:ea typeface="DengXian" panose="02010600030101010101" pitchFamily="2" charset="-122"/>
                <a:cs typeface="Times New Roman" panose="02020603050405020304" pitchFamily="18" charset="0"/>
              </a:rPr>
              <a:t>pearson</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correlation to rank the feature according to their impact to predicting SWE. And finally do sensitivity analysis which is removing the features iteratively based on their importance ranking. And to compare the model performance before and after removing this feature.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Finally we move to the model performance part, the performance metrics I used are root mean square error, mean absolute error, mean bias error, </a:t>
            </a:r>
            <a:r>
              <a:rPr lang="en-GB" sz="1800" kern="100" dirty="0">
                <a:solidFill>
                  <a:srgbClr val="000000"/>
                </a:solidFill>
                <a:effectLst/>
                <a:latin typeface="Calibri" panose="020F0502020204030204" pitchFamily="34" charset="0"/>
                <a:ea typeface="DengXian" panose="02010600030101010101" pitchFamily="2" charset="-122"/>
                <a:cs typeface="Times New Roman" panose="02020603050405020304" pitchFamily="18" charset="0"/>
              </a:rPr>
              <a:t>Kling-Gupta Efficiency, and Coefficient of Determination.</a:t>
            </a:r>
            <a:endParaRPr lang="en-GB" sz="1800" kern="1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kern="100" dirty="0">
                <a:solidFill>
                  <a:srgbClr val="000000"/>
                </a:solidFill>
                <a:effectLst/>
                <a:latin typeface="Calibri" panose="020F0502020204030204" pitchFamily="34" charset="0"/>
                <a:ea typeface="DengXian" panose="02010600030101010101" pitchFamily="2" charset="-122"/>
                <a:cs typeface="Times New Roman" panose="02020603050405020304" pitchFamily="18" charset="0"/>
              </a:rPr>
              <a:t> </a:t>
            </a:r>
            <a:endParaRPr lang="en-GB" sz="1800" kern="1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C07323E-37A9-2B41-A9B0-9573D2A14FA2}" type="slidenum">
              <a:rPr lang="en-US" smtClean="0"/>
              <a:t>11</a:t>
            </a:fld>
            <a:endParaRPr lang="en-US"/>
          </a:p>
        </p:txBody>
      </p:sp>
    </p:spTree>
    <p:extLst>
      <p:ext uri="{BB962C8B-B14F-4D97-AF65-F5344CB8AC3E}">
        <p14:creationId xmlns:p14="http://schemas.microsoft.com/office/powerpoint/2010/main" val="32096554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C07323E-37A9-2B41-A9B0-9573D2A14FA2}" type="slidenum">
              <a:rPr lang="en-US" smtClean="0"/>
              <a:t>13</a:t>
            </a:fld>
            <a:endParaRPr lang="en-US"/>
          </a:p>
        </p:txBody>
      </p:sp>
    </p:spTree>
    <p:extLst>
      <p:ext uri="{BB962C8B-B14F-4D97-AF65-F5344CB8AC3E}">
        <p14:creationId xmlns:p14="http://schemas.microsoft.com/office/powerpoint/2010/main" val="27429814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We firstly compare our models with benchmark models. The benchmark models being selected are the models from ANN models that I mentioned in deep learning </a:t>
            </a:r>
            <a:r>
              <a:rPr lang="en-GB" sz="1800" kern="100" dirty="0" err="1">
                <a:effectLst/>
                <a:latin typeface="Calibri" panose="020F0502020204030204" pitchFamily="34" charset="0"/>
                <a:ea typeface="DengXian" panose="02010600030101010101" pitchFamily="2" charset="-122"/>
                <a:cs typeface="Times New Roman" panose="02020603050405020304" pitchFamily="18" charset="0"/>
              </a:rPr>
              <a:t>appoarch</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and the other one is </a:t>
            </a:r>
            <a:r>
              <a:rPr lang="en-GB" sz="1800" kern="100" dirty="0" err="1">
                <a:effectLst/>
                <a:latin typeface="Calibri" panose="020F0502020204030204" pitchFamily="34" charset="0"/>
                <a:ea typeface="DengXian" panose="02010600030101010101" pitchFamily="2" charset="-122"/>
                <a:cs typeface="Times New Roman" panose="02020603050405020304" pitchFamily="18" charset="0"/>
              </a:rPr>
              <a:t>iSnobal</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model, which is a physical model usually used in the industry.</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Comparing the models, we see a dramatic improvement in both MAE and RMSE values.</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 RMSE scores drop from 61.0 and 51.5, down to just 6.837 and 6.512 respectively.</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MLSTM also shows a good result in MBE as well, showing a significantly reduced bias compared to all benchmark models.</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Overall, both models, especially MLSTM, have a superior performance over the benchmark models.</a:t>
            </a:r>
          </a:p>
          <a:p>
            <a:endParaRPr lang="en-US" dirty="0"/>
          </a:p>
        </p:txBody>
      </p:sp>
      <p:sp>
        <p:nvSpPr>
          <p:cNvPr id="4" name="Slide Number Placeholder 3"/>
          <p:cNvSpPr>
            <a:spLocks noGrp="1"/>
          </p:cNvSpPr>
          <p:nvPr>
            <p:ph type="sldNum" sz="quarter" idx="5"/>
          </p:nvPr>
        </p:nvSpPr>
        <p:spPr/>
        <p:txBody>
          <a:bodyPr/>
          <a:lstStyle/>
          <a:p>
            <a:fld id="{AC07323E-37A9-2B41-A9B0-9573D2A14FA2}" type="slidenum">
              <a:rPr lang="en-US" smtClean="0"/>
              <a:t>14</a:t>
            </a:fld>
            <a:endParaRPr lang="en-US"/>
          </a:p>
        </p:txBody>
      </p:sp>
    </p:spTree>
    <p:extLst>
      <p:ext uri="{BB962C8B-B14F-4D97-AF65-F5344CB8AC3E}">
        <p14:creationId xmlns:p14="http://schemas.microsoft.com/office/powerpoint/2010/main" val="731339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Then diving into our model performance, it's evident that MLSTM outstand SLSTM across every metric.</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Let's break this down a bit: MLSTM have a better results in all RMSE, MAE and MBE metrics compared to SLSTM.</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Both our models, SLSTM and MLSTM, have a close R2 score indicating a good fit to the data. The KGE score for MLSTM stands out. This high score suggests that our MLSTM's estimated values align more closely with the observed values in the test set.</a:t>
            </a:r>
          </a:p>
          <a:p>
            <a:endParaRPr lang="en-US" dirty="0"/>
          </a:p>
        </p:txBody>
      </p:sp>
      <p:sp>
        <p:nvSpPr>
          <p:cNvPr id="4" name="Slide Number Placeholder 3"/>
          <p:cNvSpPr>
            <a:spLocks noGrp="1"/>
          </p:cNvSpPr>
          <p:nvPr>
            <p:ph type="sldNum" sz="quarter" idx="5"/>
          </p:nvPr>
        </p:nvSpPr>
        <p:spPr/>
        <p:txBody>
          <a:bodyPr/>
          <a:lstStyle/>
          <a:p>
            <a:fld id="{AC07323E-37A9-2B41-A9B0-9573D2A14FA2}" type="slidenum">
              <a:rPr lang="en-US" smtClean="0"/>
              <a:t>15</a:t>
            </a:fld>
            <a:endParaRPr lang="en-US"/>
          </a:p>
        </p:txBody>
      </p:sp>
    </p:spTree>
    <p:extLst>
      <p:ext uri="{BB962C8B-B14F-4D97-AF65-F5344CB8AC3E}">
        <p14:creationId xmlns:p14="http://schemas.microsoft.com/office/powerpoint/2010/main" val="10033072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 figure displays a line plot comparing the observed values and predicted values from SLSTM and MLSTM models at one of the </a:t>
            </a:r>
            <a:r>
              <a:rPr lang="en-GB" sz="1800" kern="100" dirty="0" err="1">
                <a:effectLst/>
                <a:latin typeface="Calibri" panose="020F0502020204030204" pitchFamily="34" charset="0"/>
                <a:ea typeface="DengXian" panose="02010600030101010101" pitchFamily="2" charset="-122"/>
                <a:cs typeface="Times New Roman" panose="02020603050405020304" pitchFamily="18" charset="0"/>
              </a:rPr>
              <a:t>canada</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station, which located in the Montane Forest snow class regions of Canada. As observed from the figure, the MLSTM predictions (represented by green line) are generally closer to the observed values than those from SLSTM (which is represented by red line). Overall, the model’s predictions demonstrate a consistent and stable trend while the observed data exhibits a large fluctuation. This not only indicates the model’s ability to capture the trend of data but also shows no obvious overfitting patterns. This result emphasises the MLSTM model’s reliability and accuracy.</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AC07323E-37A9-2B41-A9B0-9573D2A14FA2}" type="slidenum">
              <a:rPr lang="en-US" smtClean="0"/>
              <a:t>16</a:t>
            </a:fld>
            <a:endParaRPr lang="en-US"/>
          </a:p>
        </p:txBody>
      </p:sp>
    </p:spTree>
    <p:extLst>
      <p:ext uri="{BB962C8B-B14F-4D97-AF65-F5344CB8AC3E}">
        <p14:creationId xmlns:p14="http://schemas.microsoft.com/office/powerpoint/2010/main" val="1670344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C07323E-37A9-2B41-A9B0-9573D2A14FA2}" type="slidenum">
              <a:rPr lang="en-US" smtClean="0"/>
              <a:t>2</a:t>
            </a:fld>
            <a:endParaRPr lang="en-US"/>
          </a:p>
        </p:txBody>
      </p:sp>
    </p:spTree>
    <p:extLst>
      <p:ext uri="{BB962C8B-B14F-4D97-AF65-F5344CB8AC3E}">
        <p14:creationId xmlns:p14="http://schemas.microsoft.com/office/powerpoint/2010/main" val="3983378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C07323E-37A9-2B41-A9B0-9573D2A14FA2}" type="slidenum">
              <a:rPr lang="en-US" smtClean="0"/>
              <a:t>3</a:t>
            </a:fld>
            <a:endParaRPr lang="en-US"/>
          </a:p>
        </p:txBody>
      </p:sp>
    </p:spTree>
    <p:extLst>
      <p:ext uri="{BB962C8B-B14F-4D97-AF65-F5344CB8AC3E}">
        <p14:creationId xmlns:p14="http://schemas.microsoft.com/office/powerpoint/2010/main" val="24307789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There are evidence showing that, our hydrological systems are undergoing dramatic shifts due to the rise in greenhouse gases.</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A warmer climate leads to decreased snowfall and quicker snow melting in spring. </a:t>
            </a:r>
            <a:r>
              <a:rPr lang="en-GB" sz="1800" kern="100" dirty="0">
                <a:effectLst/>
                <a:highlight>
                  <a:srgbClr val="C0C0C0"/>
                </a:highlight>
                <a:latin typeface="Calibri" panose="020F0502020204030204" pitchFamily="34" charset="0"/>
                <a:ea typeface="DengXian" panose="02010600030101010101" pitchFamily="2" charset="-122"/>
                <a:cs typeface="Times New Roman" panose="02020603050405020304" pitchFamily="18" charset="0"/>
              </a:rPr>
              <a:t>One of the example results </a:t>
            </a:r>
            <a:r>
              <a:rPr lang="en-US" sz="1800" kern="100" dirty="0">
                <a:effectLst/>
                <a:highlight>
                  <a:srgbClr val="C0C0C0"/>
                </a:highlight>
                <a:latin typeface="Calibri" panose="020F0502020204030204" pitchFamily="34" charset="0"/>
                <a:ea typeface="DengXian" panose="02010600030101010101" pitchFamily="2" charset="-122"/>
                <a:cs typeface="Times New Roman" panose="02020603050405020304" pitchFamily="18" charset="0"/>
              </a:rPr>
              <a:t>is</a:t>
            </a:r>
            <a:r>
              <a:rPr lang="en-GB" sz="1800" kern="100" dirty="0">
                <a:effectLst/>
                <a:highlight>
                  <a:srgbClr val="C0C0C0"/>
                </a:highlight>
                <a:latin typeface="Calibri" panose="020F0502020204030204" pitchFamily="34" charset="0"/>
                <a:ea typeface="DengXian" panose="02010600030101010101" pitchFamily="2" charset="-122"/>
                <a:cs typeface="Times New Roman" panose="02020603050405020304" pitchFamily="18" charset="0"/>
              </a:rPr>
              <a:t> Western U.S., for instance, is seeing less mountain snowpack, and soon, spring stream flows will occur a month earlier than usual.</a:t>
            </a:r>
            <a:endParaRPr lang="en-GB" sz="1800" kern="1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SWE is a metric measuring the total water in snowpacks.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 accurate measurement of SWE is important especially for the area like California, where the majority of water storage is from snowpacks.</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There are 1.2 billion people in the world depending on snowmelt water for daily consumption. The accurate measurement of SWE is important for not only water management but also agriculture, and flood prevention. The proper SWE estimation can help to do early-warning against floods.</a:t>
            </a:r>
          </a:p>
        </p:txBody>
      </p:sp>
      <p:sp>
        <p:nvSpPr>
          <p:cNvPr id="4" name="Slide Number Placeholder 3"/>
          <p:cNvSpPr>
            <a:spLocks noGrp="1"/>
          </p:cNvSpPr>
          <p:nvPr>
            <p:ph type="sldNum" sz="quarter" idx="5"/>
          </p:nvPr>
        </p:nvSpPr>
        <p:spPr/>
        <p:txBody>
          <a:bodyPr/>
          <a:lstStyle/>
          <a:p>
            <a:fld id="{AC07323E-37A9-2B41-A9B0-9573D2A14FA2}" type="slidenum">
              <a:rPr lang="en-US" smtClean="0"/>
              <a:t>4</a:t>
            </a:fld>
            <a:endParaRPr lang="en-US"/>
          </a:p>
        </p:txBody>
      </p:sp>
    </p:spTree>
    <p:extLst>
      <p:ext uri="{BB962C8B-B14F-4D97-AF65-F5344CB8AC3E}">
        <p14:creationId xmlns:p14="http://schemas.microsoft.com/office/powerpoint/2010/main" val="1254858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Traditionally, snow water equivalent is estimated by </a:t>
            </a:r>
            <a:r>
              <a:rPr lang="en-GB" sz="1800" b="1" kern="100" dirty="0">
                <a:effectLst/>
                <a:latin typeface="Calibri" panose="020F0502020204030204" pitchFamily="34" charset="0"/>
                <a:ea typeface="DengXian" panose="02010600030101010101" pitchFamily="2" charset="-122"/>
                <a:cs typeface="Times New Roman" panose="02020603050405020304" pitchFamily="18" charset="0"/>
              </a:rPr>
              <a:t>converting snow depth measurements to SWE using estimates of snow density</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Traditional methods such as thermodynamic Snow Models, empirical regression models and Semi-empirical Models have their own strengths and limitations.</a:t>
            </a:r>
          </a:p>
          <a:p>
            <a:r>
              <a:rPr lang="en-GB" sz="1800" b="1" kern="100" dirty="0">
                <a:effectLst/>
                <a:latin typeface="Calibri" panose="020F0502020204030204" pitchFamily="34" charset="0"/>
                <a:ea typeface="DengXian" panose="02010600030101010101" pitchFamily="2" charset="-122"/>
                <a:cs typeface="Times New Roman" panose="02020603050405020304" pitchFamily="18" charset="0"/>
              </a:rPr>
              <a:t> </a:t>
            </a:r>
            <a:endParaRPr lang="en-GB" sz="1800" kern="1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b="1" kern="100" dirty="0">
                <a:effectLst/>
                <a:latin typeface="Calibri" panose="020F0502020204030204" pitchFamily="34" charset="0"/>
                <a:ea typeface="DengXian" panose="02010600030101010101" pitchFamily="2" charset="-122"/>
                <a:cs typeface="Times New Roman" panose="02020603050405020304" pitchFamily="18" charset="0"/>
              </a:rPr>
              <a:t>Thermodynamic Snow Models</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Thermodynamic Snow Models are focusing on the mass and energy balances. One challenge of these models is they have a high data requirement, particularly related to atmospheric variables.</a:t>
            </a:r>
          </a:p>
          <a:p>
            <a:r>
              <a:rPr lang="en-GB" sz="1800" b="1" kern="100" dirty="0">
                <a:effectLst/>
                <a:latin typeface="Calibri" panose="020F0502020204030204" pitchFamily="34" charset="0"/>
                <a:ea typeface="DengXian" panose="02010600030101010101" pitchFamily="2" charset="-122"/>
                <a:cs typeface="Times New Roman" panose="02020603050405020304" pitchFamily="18" charset="0"/>
              </a:rPr>
              <a:t>Empirical Regression Models (ERMs)</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And the Empirical Regression Models or lets say ERMs rely on a linear relationship between snow depth and SWE. They also have limitations. For instance, they cannot handle the predictions with daily resolution or higher, one example is the model by Jonas in 2009.</a:t>
            </a:r>
          </a:p>
          <a:p>
            <a:r>
              <a:rPr lang="en-GB" sz="1800" b="1" kern="100" dirty="0">
                <a:effectLst/>
                <a:latin typeface="Calibri" panose="020F0502020204030204" pitchFamily="34" charset="0"/>
                <a:ea typeface="DengXian" panose="02010600030101010101" pitchFamily="2" charset="-122"/>
                <a:cs typeface="Times New Roman" panose="02020603050405020304" pitchFamily="18" charset="0"/>
              </a:rPr>
              <a:t>Semi-empirical Models</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Lastly, the Semi-empirical Models strike a balance. They're a blend of theory and empirical data. But they are highly rely on initial conditions, such as density.</a:t>
            </a:r>
          </a:p>
        </p:txBody>
      </p:sp>
      <p:sp>
        <p:nvSpPr>
          <p:cNvPr id="4" name="Slide Number Placeholder 3"/>
          <p:cNvSpPr>
            <a:spLocks noGrp="1"/>
          </p:cNvSpPr>
          <p:nvPr>
            <p:ph type="sldNum" sz="quarter" idx="5"/>
          </p:nvPr>
        </p:nvSpPr>
        <p:spPr/>
        <p:txBody>
          <a:bodyPr/>
          <a:lstStyle/>
          <a:p>
            <a:fld id="{AC07323E-37A9-2B41-A9B0-9573D2A14FA2}" type="slidenum">
              <a:rPr lang="en-US" smtClean="0"/>
              <a:t>5</a:t>
            </a:fld>
            <a:endParaRPr lang="en-US"/>
          </a:p>
        </p:txBody>
      </p:sp>
    </p:spTree>
    <p:extLst>
      <p:ext uri="{BB962C8B-B14F-4D97-AF65-F5344CB8AC3E}">
        <p14:creationId xmlns:p14="http://schemas.microsoft.com/office/powerpoint/2010/main" val="2610776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There have been </a:t>
            </a:r>
            <a:r>
              <a:rPr lang="en-GB" sz="1800" b="1" kern="100" dirty="0">
                <a:effectLst/>
                <a:latin typeface="Calibri" panose="020F0502020204030204" pitchFamily="34" charset="0"/>
                <a:ea typeface="DengXian" panose="02010600030101010101" pitchFamily="2" charset="-122"/>
                <a:cs typeface="Times New Roman" panose="02020603050405020304" pitchFamily="18" charset="0"/>
              </a:rPr>
              <a:t>promising developments in using Artificial Neural Networks</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for </a:t>
            </a:r>
            <a:r>
              <a:rPr lang="en-GB" sz="1800" kern="100" dirty="0" err="1">
                <a:effectLst/>
                <a:latin typeface="Calibri" panose="020F0502020204030204" pitchFamily="34" charset="0"/>
                <a:ea typeface="DengXian" panose="02010600030101010101" pitchFamily="2" charset="-122"/>
                <a:cs typeface="Times New Roman" panose="02020603050405020304" pitchFamily="18" charset="0"/>
              </a:rPr>
              <a:t>modeling</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SWE. These models have </a:t>
            </a:r>
            <a:r>
              <a:rPr lang="en-GB" sz="1800" b="1" kern="100" dirty="0">
                <a:effectLst/>
                <a:latin typeface="Calibri" panose="020F0502020204030204" pitchFamily="34" charset="0"/>
                <a:ea typeface="DengXian" panose="02010600030101010101" pitchFamily="2" charset="-122"/>
                <a:cs typeface="Times New Roman" panose="02020603050405020304" pitchFamily="18" charset="0"/>
              </a:rPr>
              <a:t>shown some success</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GB" sz="1800" kern="100" dirty="0">
                <a:solidFill>
                  <a:srgbClr val="000000"/>
                </a:solidFill>
                <a:effectLst/>
                <a:latin typeface="Calibri" panose="020F0502020204030204" pitchFamily="34" charset="0"/>
                <a:ea typeface="DengXian" panose="02010600030101010101" pitchFamily="2" charset="-122"/>
                <a:cs typeface="Times New Roman" panose="02020603050405020304" pitchFamily="18" charset="0"/>
              </a:rPr>
              <a:t>However, the model still has relatively high data requirements, including ‘days without snow since the beginning of winter’, ‘total solid precipitation in the last 10 days’, and more. Even though there are open-source websites that provide meteorological data, many of them do not provide these specific measurements.</a:t>
            </a:r>
            <a:endParaRPr lang="en-GB" sz="1800" kern="1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kern="100" dirty="0">
                <a:solidFill>
                  <a:srgbClr val="000000"/>
                </a:solidFill>
                <a:effectLst/>
                <a:latin typeface="Calibri" panose="020F0502020204030204" pitchFamily="34" charset="0"/>
                <a:ea typeface="DengXian" panose="02010600030101010101" pitchFamily="2" charset="-122"/>
                <a:cs typeface="Times New Roman" panose="02020603050405020304" pitchFamily="18" charset="0"/>
              </a:rPr>
              <a:t> </a:t>
            </a:r>
            <a:endParaRPr lang="en-GB" sz="1800" kern="1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kern="100" dirty="0">
                <a:effectLst/>
                <a:latin typeface="Calibri" panose="020F0502020204030204" pitchFamily="34" charset="0"/>
                <a:ea typeface="DengXian" panose="02010600030101010101" pitchFamily="2" charset="-122"/>
                <a:cs typeface="Times New Roman" panose="02020603050405020304" pitchFamily="18" charset="0"/>
              </a:rPr>
              <a:t>The </a:t>
            </a:r>
            <a:r>
              <a:rPr lang="en-US" sz="1800" b="1" kern="100" dirty="0">
                <a:effectLst/>
                <a:latin typeface="Calibri" panose="020F0502020204030204" pitchFamily="34" charset="0"/>
                <a:ea typeface="DengXian" panose="02010600030101010101" pitchFamily="2" charset="-122"/>
                <a:cs typeface="Times New Roman" panose="02020603050405020304" pitchFamily="18" charset="0"/>
              </a:rPr>
              <a:t>lack of transferability </a:t>
            </a:r>
            <a:r>
              <a:rPr lang="en-US" sz="1800" kern="100" dirty="0">
                <a:effectLst/>
                <a:latin typeface="Calibri" panose="020F0502020204030204" pitchFamily="34" charset="0"/>
                <a:ea typeface="DengXian" panose="02010600030101010101" pitchFamily="2" charset="-122"/>
                <a:cs typeface="Times New Roman" panose="02020603050405020304" pitchFamily="18" charset="0"/>
              </a:rPr>
              <a:t>is another problem. The models were usually trained on a specific region, such as ANN by </a:t>
            </a:r>
            <a:r>
              <a:rPr lang="en-GB" sz="1800" kern="100" dirty="0" err="1">
                <a:solidFill>
                  <a:srgbClr val="000000"/>
                </a:solidFill>
                <a:effectLst/>
                <a:latin typeface="Calibri" panose="020F0502020204030204" pitchFamily="34" charset="0"/>
                <a:ea typeface="DengXian" panose="02010600030101010101" pitchFamily="2" charset="-122"/>
                <a:cs typeface="Times New Roman" panose="02020603050405020304" pitchFamily="18" charset="0"/>
              </a:rPr>
              <a:t>Ntokas</a:t>
            </a:r>
            <a:r>
              <a:rPr lang="en-GB" sz="1800" kern="100" dirty="0">
                <a:solidFill>
                  <a:srgbClr val="000000"/>
                </a:solidFill>
                <a:effectLst/>
                <a:latin typeface="Calibri" panose="020F0502020204030204" pitchFamily="34" charset="0"/>
                <a:ea typeface="DengXian" panose="02010600030101010101" pitchFamily="2" charset="-122"/>
                <a:cs typeface="Times New Roman" panose="02020603050405020304" pitchFamily="18" charset="0"/>
              </a:rPr>
              <a:t> in 2021 are using the data from Canada only. </a:t>
            </a:r>
            <a:endParaRPr lang="en-GB" sz="1800" kern="1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C07323E-37A9-2B41-A9B0-9573D2A14FA2}" type="slidenum">
              <a:rPr lang="en-US" smtClean="0"/>
              <a:t>6</a:t>
            </a:fld>
            <a:endParaRPr lang="en-US"/>
          </a:p>
        </p:txBody>
      </p:sp>
    </p:spTree>
    <p:extLst>
      <p:ext uri="{BB962C8B-B14F-4D97-AF65-F5344CB8AC3E}">
        <p14:creationId xmlns:p14="http://schemas.microsoft.com/office/powerpoint/2010/main" val="3564998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C07323E-37A9-2B41-A9B0-9573D2A14FA2}" type="slidenum">
              <a:rPr lang="en-US" smtClean="0"/>
              <a:t>7</a:t>
            </a:fld>
            <a:endParaRPr lang="en-US"/>
          </a:p>
        </p:txBody>
      </p:sp>
    </p:spTree>
    <p:extLst>
      <p:ext uri="{BB962C8B-B14F-4D97-AF65-F5344CB8AC3E}">
        <p14:creationId xmlns:p14="http://schemas.microsoft.com/office/powerpoint/2010/main" val="1583831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The data I was using includes snow depth, </a:t>
            </a:r>
            <a:r>
              <a:rPr lang="en-GB" sz="1800" kern="100" dirty="0" err="1">
                <a:effectLst/>
                <a:latin typeface="Calibri" panose="020F0502020204030204" pitchFamily="34" charset="0"/>
                <a:ea typeface="DengXian" panose="02010600030101010101" pitchFamily="2" charset="-122"/>
                <a:cs typeface="Times New Roman" panose="02020603050405020304" pitchFamily="18" charset="0"/>
              </a:rPr>
              <a:t>swe</a:t>
            </a:r>
            <a:r>
              <a:rPr lang="en-GB" sz="1800" kern="100" dirty="0">
                <a:effectLst/>
                <a:latin typeface="Calibri" panose="020F0502020204030204" pitchFamily="34" charset="0"/>
                <a:ea typeface="DengXian" panose="02010600030101010101" pitchFamily="2" charset="-122"/>
                <a:cs typeface="Times New Roman" panose="02020603050405020304" pitchFamily="18" charset="0"/>
              </a:rPr>
              <a:t>, some meteorological variables such as temperature, precipitation, snowfall, and solar radiation. Also, I applied snow classification scheme introduced by Liston and Sturm in 2021 to classify the snow into different classes. And the data I used covered the countries from Norway, Canada, Switzerland and United State of America. Also covered the snow class from Tundra, Boreal Forest, Maritime, Prairie, and Montane Forest. The map showing below give overview of the data, each colour represent one of the snow class and the black star marker represents the station that the data comes from.</a:t>
            </a:r>
          </a:p>
          <a:p>
            <a:endParaRPr lang="en-US" dirty="0"/>
          </a:p>
        </p:txBody>
      </p:sp>
      <p:sp>
        <p:nvSpPr>
          <p:cNvPr id="4" name="Slide Number Placeholder 3"/>
          <p:cNvSpPr>
            <a:spLocks noGrp="1"/>
          </p:cNvSpPr>
          <p:nvPr>
            <p:ph type="sldNum" sz="quarter" idx="5"/>
          </p:nvPr>
        </p:nvSpPr>
        <p:spPr/>
        <p:txBody>
          <a:bodyPr/>
          <a:lstStyle/>
          <a:p>
            <a:fld id="{AC07323E-37A9-2B41-A9B0-9573D2A14FA2}" type="slidenum">
              <a:rPr lang="en-US" smtClean="0"/>
              <a:t>8</a:t>
            </a:fld>
            <a:endParaRPr lang="en-US"/>
          </a:p>
        </p:txBody>
      </p:sp>
    </p:spTree>
    <p:extLst>
      <p:ext uri="{BB962C8B-B14F-4D97-AF65-F5344CB8AC3E}">
        <p14:creationId xmlns:p14="http://schemas.microsoft.com/office/powerpoint/2010/main" val="4592854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C07323E-37A9-2B41-A9B0-9573D2A14FA2}" type="slidenum">
              <a:rPr lang="en-US" smtClean="0"/>
              <a:t>9</a:t>
            </a:fld>
            <a:endParaRPr lang="en-US"/>
          </a:p>
        </p:txBody>
      </p:sp>
    </p:spTree>
    <p:extLst>
      <p:ext uri="{BB962C8B-B14F-4D97-AF65-F5344CB8AC3E}">
        <p14:creationId xmlns:p14="http://schemas.microsoft.com/office/powerpoint/2010/main" val="36021477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p>
            <a:fld id="{9AB3A824-1A51-4B26-AD58-A6D8E14F6C04}" type="datetimeFigureOut">
              <a:rPr lang="en-US" smtClean="0"/>
              <a:t>9/14/23</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3112210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CBC1C18-307B-4F68-A007-B5B542270E8D}" type="datetimeFigureOut">
              <a:rPr lang="en-US" smtClean="0"/>
              <a:t>9/14/23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04201409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CBC1C18-307B-4F68-A007-B5B542270E8D}" type="datetimeFigureOut">
              <a:rPr lang="en-US" smtClean="0"/>
              <a:t>9/14/23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6184412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CBC1C18-307B-4F68-A007-B5B542270E8D}" type="datetimeFigureOut">
              <a:rPr lang="en-US" smtClean="0"/>
              <a:t>9/14/23</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76921711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6"/>
          <p:cNvSpPr>
            <a:spLocks noGrp="1"/>
          </p:cNvSpPr>
          <p:nvPr>
            <p:ph type="dt" sz="half" idx="10"/>
          </p:nvPr>
        </p:nvSpPr>
        <p:spPr/>
        <p:txBody>
          <a:bodyPr/>
          <a:lstStyle/>
          <a:p>
            <a:fld id="{3E5059C3-6A89-4494-99FF-5A4D6FFD50EB}" type="datetimeFigureOut">
              <a:rPr lang="en-US" smtClean="0"/>
              <a:t>9/14/23</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2307727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3CBC1C18-307B-4F68-A007-B5B542270E8D}" type="datetimeFigureOut">
              <a:rPr lang="en-US" smtClean="0"/>
              <a:t>9/14/23</a:t>
            </a:fld>
            <a:endParaRPr lang="en-US" dirty="0"/>
          </a:p>
        </p:txBody>
      </p:sp>
      <p:sp>
        <p:nvSpPr>
          <p:cNvPr id="9" name="Footer Placeholder 8"/>
          <p:cNvSpPr>
            <a:spLocks noGrp="1"/>
          </p:cNvSpPr>
          <p:nvPr>
            <p:ph type="ftr" sz="quarter" idx="11"/>
          </p:nvPr>
        </p:nvSpPr>
        <p:spPr/>
        <p:txBody>
          <a:bodyPr/>
          <a:lstStyle/>
          <a:p>
            <a:r>
              <a:rPr lang="en-US"/>
              <a:t>
              </a:t>
            </a:r>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5195532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fld id="{3CBC1C18-307B-4F68-A007-B5B542270E8D}" type="datetimeFigureOut">
              <a:rPr lang="en-US" smtClean="0"/>
              <a:t>9/14/23</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82114018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smtClean="0"/>
              <a:t>9/14/23</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46319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smtClean="0"/>
              <a:t>9/14/23</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89510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9" name="Date Placeholder 8"/>
          <p:cNvSpPr>
            <a:spLocks noGrp="1"/>
          </p:cNvSpPr>
          <p:nvPr>
            <p:ph type="dt" sz="half" idx="10"/>
          </p:nvPr>
        </p:nvSpPr>
        <p:spPr/>
        <p:txBody>
          <a:bodyPr/>
          <a:lstStyle/>
          <a:p>
            <a:fld id="{3CBC1C18-307B-4F68-A007-B5B542270E8D}" type="datetimeFigureOut">
              <a:rPr lang="en-US" smtClean="0"/>
              <a:t>9/14/23</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r>
              <a:rPr lang="en-US"/>
              <a:t>
              </a:t>
            </a:r>
            <a:endParaRPr lang="en-US" dirty="0"/>
          </a:p>
        </p:txBody>
      </p:sp>
      <p:sp>
        <p:nvSpPr>
          <p:cNvPr id="11" name="Slide Number Placeholder 10"/>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4816340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CBC1C18-307B-4F68-A007-B5B542270E8D}" type="datetimeFigureOut">
              <a:rPr lang="en-US" smtClean="0"/>
              <a:t>9/14/23</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8757798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3CBC1C18-307B-4F68-A007-B5B542270E8D}" type="datetimeFigureOut">
              <a:rPr lang="en-US" smtClean="0"/>
              <a:t>9/14/23</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86041992"/>
      </p:ext>
    </p:extLst>
  </p:cSld>
  <p:clrMap bg1="lt1" tx1="dk1" bg2="lt2" tx2="dk2" accent1="accent1" accent2="accent2" accent3="accent3" accent4="accent4" accent5="accent5" accent6="accent6" hlink="hlink" folHlink="folHlink"/>
  <p:sldLayoutIdLst>
    <p:sldLayoutId id="2147484429" r:id="rId1"/>
    <p:sldLayoutId id="2147484430" r:id="rId2"/>
    <p:sldLayoutId id="2147484431" r:id="rId3"/>
    <p:sldLayoutId id="2147484432" r:id="rId4"/>
    <p:sldLayoutId id="2147484433" r:id="rId5"/>
    <p:sldLayoutId id="2147484434" r:id="rId6"/>
    <p:sldLayoutId id="2147484435" r:id="rId7"/>
    <p:sldLayoutId id="2147484436" r:id="rId8"/>
    <p:sldLayoutId id="2147484437" r:id="rId9"/>
    <p:sldLayoutId id="2147484438" r:id="rId10"/>
    <p:sldLayoutId id="2147484439"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diagramLayout" Target="../diagrams/layout5.xml"/><Relationship Id="rId7" Type="http://schemas.openxmlformats.org/officeDocument/2006/relationships/image" Target="../media/image22.pn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10" Type="http://schemas.openxmlformats.org/officeDocument/2006/relationships/image" Target="../media/image25.png"/><Relationship Id="rId4" Type="http://schemas.openxmlformats.org/officeDocument/2006/relationships/diagramQuickStyle" Target="../diagrams/quickStyle5.xml"/><Relationship Id="rId9"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jpe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7.jpeg"/><Relationship Id="rId7" Type="http://schemas.openxmlformats.org/officeDocument/2006/relationships/diagramColors" Target="../diagrams/colors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8.xml.rels><?xml version="1.0" encoding="UTF-8" standalone="yes"?>
<Relationships xmlns="http://schemas.openxmlformats.org/package/2006/relationships"><Relationship Id="rId3" Type="http://schemas.openxmlformats.org/officeDocument/2006/relationships/hyperlink" Target="https://doi.org/10.5067/99FTCYYYLAQ0"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026" name="Picture 2" descr="朝聖梅里雪山">
            <a:extLst>
              <a:ext uri="{FF2B5EF4-FFF2-40B4-BE49-F238E27FC236}">
                <a16:creationId xmlns:a16="http://schemas.microsoft.com/office/drawing/2014/main" id="{805E2D49-7C93-1E18-E185-E62F6016E91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852" b="24281"/>
          <a:stretch/>
        </p:blipFill>
        <p:spPr bwMode="auto">
          <a:xfrm>
            <a:off x="0" y="9"/>
            <a:ext cx="12191980" cy="424280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FD3077F-E7EF-8537-8448-6CE72A836BB0}"/>
              </a:ext>
            </a:extLst>
          </p:cNvPr>
          <p:cNvSpPr>
            <a:spLocks noGrp="1"/>
          </p:cNvSpPr>
          <p:nvPr>
            <p:ph type="ctrTitle"/>
          </p:nvPr>
        </p:nvSpPr>
        <p:spPr>
          <a:xfrm>
            <a:off x="1600200" y="3419936"/>
            <a:ext cx="8991600" cy="1645759"/>
          </a:xfrm>
        </p:spPr>
        <p:txBody>
          <a:bodyPr>
            <a:normAutofit/>
          </a:bodyPr>
          <a:lstStyle/>
          <a:p>
            <a:r>
              <a:rPr lang="en-GB" sz="2900" dirty="0"/>
              <a:t>Accurate Estimation of Snow Water Equivalent (SWE) using Long short-term memory (LSTM)</a:t>
            </a:r>
            <a:endParaRPr lang="en-US" sz="2900" dirty="0"/>
          </a:p>
        </p:txBody>
      </p:sp>
      <p:sp>
        <p:nvSpPr>
          <p:cNvPr id="3" name="Subtitle 2">
            <a:extLst>
              <a:ext uri="{FF2B5EF4-FFF2-40B4-BE49-F238E27FC236}">
                <a16:creationId xmlns:a16="http://schemas.microsoft.com/office/drawing/2014/main" id="{4D1AF2FF-8B46-075B-62AB-1A441EE50D1F}"/>
              </a:ext>
            </a:extLst>
          </p:cNvPr>
          <p:cNvSpPr>
            <a:spLocks noGrp="1"/>
          </p:cNvSpPr>
          <p:nvPr>
            <p:ph type="subTitle" idx="1"/>
          </p:nvPr>
        </p:nvSpPr>
        <p:spPr>
          <a:xfrm>
            <a:off x="2695194" y="5371138"/>
            <a:ext cx="6801612" cy="1294357"/>
          </a:xfrm>
        </p:spPr>
        <p:txBody>
          <a:bodyPr>
            <a:normAutofit/>
          </a:bodyPr>
          <a:lstStyle/>
          <a:p>
            <a:r>
              <a:rPr lang="en-US" sz="1800" dirty="0">
                <a:latin typeface="+mj-lt"/>
              </a:rPr>
              <a:t>Independent Research Project</a:t>
            </a:r>
          </a:p>
          <a:p>
            <a:r>
              <a:rPr lang="en-US" sz="1800" dirty="0" err="1">
                <a:latin typeface="+mj-lt"/>
              </a:rPr>
              <a:t>Yulin</a:t>
            </a:r>
            <a:r>
              <a:rPr lang="en-US" sz="1800" dirty="0">
                <a:latin typeface="+mj-lt"/>
              </a:rPr>
              <a:t> </a:t>
            </a:r>
            <a:r>
              <a:rPr lang="en-US" sz="1800" dirty="0" err="1">
                <a:latin typeface="+mj-lt"/>
              </a:rPr>
              <a:t>Zhuo</a:t>
            </a:r>
            <a:endParaRPr lang="en-US" sz="1800" dirty="0">
              <a:latin typeface="+mj-lt"/>
            </a:endParaRPr>
          </a:p>
          <a:p>
            <a:r>
              <a:rPr lang="en-US" altLang="zh-CN" sz="1800" dirty="0" err="1">
                <a:latin typeface="+mj-lt"/>
              </a:rPr>
              <a:t>Superviosrs</a:t>
            </a:r>
            <a:r>
              <a:rPr lang="en-US" altLang="zh-CN" sz="1800" dirty="0">
                <a:latin typeface="+mj-lt"/>
              </a:rPr>
              <a:t>: Niamh French, Philippa Mason, Corinna Frank </a:t>
            </a:r>
            <a:endParaRPr lang="en-US" sz="1800" dirty="0">
              <a:latin typeface="+mj-lt"/>
            </a:endParaRPr>
          </a:p>
        </p:txBody>
      </p:sp>
    </p:spTree>
    <p:extLst>
      <p:ext uri="{BB962C8B-B14F-4D97-AF65-F5344CB8AC3E}">
        <p14:creationId xmlns:p14="http://schemas.microsoft.com/office/powerpoint/2010/main" val="314881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4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02C7B47-DF2D-46D9-9584-5C83FCA86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48541E3-A59C-41D3-85D2-70F0E0E9B6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804672"/>
            <a:ext cx="10579608" cy="5248656"/>
          </a:xfrm>
          <a:prstGeom prst="rect">
            <a:avLst/>
          </a:prstGeom>
          <a:solidFill>
            <a:srgbClr val="FFFFFF"/>
          </a:solidFill>
          <a:ln w="2540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7A0EF0-0A7D-D6F1-9B96-F428D30E9D15}"/>
              </a:ext>
            </a:extLst>
          </p:cNvPr>
          <p:cNvSpPr>
            <a:spLocks noGrp="1"/>
          </p:cNvSpPr>
          <p:nvPr>
            <p:ph type="title"/>
          </p:nvPr>
        </p:nvSpPr>
        <p:spPr>
          <a:xfrm>
            <a:off x="1249397" y="1669296"/>
            <a:ext cx="3330752" cy="3330752"/>
          </a:xfrm>
          <a:prstGeom prst="ellipse">
            <a:avLst/>
          </a:prstGeom>
          <a:solidFill>
            <a:schemeClr val="accent2">
              <a:lumMod val="75000"/>
            </a:schemeClr>
          </a:solidFill>
          <a:ln>
            <a:noFill/>
          </a:ln>
        </p:spPr>
        <p:txBody>
          <a:bodyPr>
            <a:normAutofit/>
          </a:bodyPr>
          <a:lstStyle/>
          <a:p>
            <a:pPr defTabSz="822960"/>
            <a:r>
              <a:rPr lang="en-US" sz="1800" b="1" u="sng" kern="1200" cap="all" spc="180" baseline="0">
                <a:solidFill>
                  <a:srgbClr val="FFFFFF"/>
                </a:solidFill>
                <a:latin typeface="+mj-lt"/>
                <a:ea typeface="+mj-ea"/>
                <a:cs typeface="+mj-cs"/>
              </a:rPr>
              <a:t>Method overview</a:t>
            </a:r>
            <a:br>
              <a:rPr lang="en-US" sz="1800" kern="1200" cap="all" spc="180" baseline="0">
                <a:solidFill>
                  <a:srgbClr val="FFFFFF"/>
                </a:solidFill>
                <a:latin typeface="+mj-lt"/>
                <a:ea typeface="+mj-ea"/>
                <a:cs typeface="+mj-cs"/>
              </a:rPr>
            </a:br>
            <a:r>
              <a:rPr lang="en-US" sz="1800" kern="1200" cap="all" spc="180" baseline="0">
                <a:solidFill>
                  <a:srgbClr val="FFFFFF"/>
                </a:solidFill>
                <a:latin typeface="+mj-lt"/>
                <a:ea typeface="+mj-ea"/>
                <a:cs typeface="+mj-cs"/>
              </a:rPr>
              <a:t>data pre-processing</a:t>
            </a:r>
            <a:endParaRPr lang="en-US" sz="2000">
              <a:solidFill>
                <a:srgbClr val="FFFFFF"/>
              </a:solidFill>
            </a:endParaRPr>
          </a:p>
        </p:txBody>
      </p:sp>
      <p:graphicFrame>
        <p:nvGraphicFramePr>
          <p:cNvPr id="4" name="Content Placeholder 9">
            <a:extLst>
              <a:ext uri="{FF2B5EF4-FFF2-40B4-BE49-F238E27FC236}">
                <a16:creationId xmlns:a16="http://schemas.microsoft.com/office/drawing/2014/main" id="{C2296C91-441E-A5BA-8B76-685DBC0C4306}"/>
              </a:ext>
            </a:extLst>
          </p:cNvPr>
          <p:cNvGraphicFramePr>
            <a:graphicFrameLocks/>
          </p:cNvGraphicFramePr>
          <p:nvPr>
            <p:extLst>
              <p:ext uri="{D42A27DB-BD31-4B8C-83A1-F6EECF244321}">
                <p14:modId xmlns:p14="http://schemas.microsoft.com/office/powerpoint/2010/main" val="1378964715"/>
              </p:ext>
            </p:extLst>
          </p:nvPr>
        </p:nvGraphicFramePr>
        <p:xfrm>
          <a:off x="4580149" y="1124712"/>
          <a:ext cx="6362454" cy="46085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Content Placeholder 4">
            <a:extLst>
              <a:ext uri="{FF2B5EF4-FFF2-40B4-BE49-F238E27FC236}">
                <a16:creationId xmlns:a16="http://schemas.microsoft.com/office/drawing/2014/main" id="{EB5F3A1A-C23A-09EF-6203-06B62A209A0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934161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A0EF0-0A7D-D6F1-9B96-F428D30E9D15}"/>
              </a:ext>
            </a:extLst>
          </p:cNvPr>
          <p:cNvSpPr>
            <a:spLocks noGrp="1"/>
          </p:cNvSpPr>
          <p:nvPr>
            <p:ph type="title"/>
          </p:nvPr>
        </p:nvSpPr>
        <p:spPr>
          <a:xfrm>
            <a:off x="808697" y="1586484"/>
            <a:ext cx="3685032" cy="3685032"/>
          </a:xfrm>
          <a:prstGeom prst="ellipse">
            <a:avLst/>
          </a:prstGeom>
          <a:solidFill>
            <a:schemeClr val="accent2">
              <a:lumMod val="75000"/>
            </a:schemeClr>
          </a:solidFill>
          <a:ln>
            <a:noFill/>
          </a:ln>
        </p:spPr>
        <p:txBody>
          <a:bodyPr>
            <a:normAutofit/>
          </a:bodyPr>
          <a:lstStyle/>
          <a:p>
            <a:r>
              <a:rPr lang="en-US" sz="1800" b="1" u="sng" kern="1200" cap="all" spc="200" baseline="0" dirty="0">
                <a:solidFill>
                  <a:srgbClr val="FFFFFF"/>
                </a:solidFill>
                <a:latin typeface="+mj-lt"/>
                <a:ea typeface="+mj-ea"/>
                <a:cs typeface="+mj-cs"/>
              </a:rPr>
              <a:t>Method overview</a:t>
            </a:r>
            <a:br>
              <a:rPr lang="en-US" sz="1800" kern="1200" cap="all" spc="200" baseline="0" dirty="0">
                <a:solidFill>
                  <a:srgbClr val="FFFFFF"/>
                </a:solidFill>
                <a:latin typeface="+mj-lt"/>
                <a:ea typeface="+mj-ea"/>
                <a:cs typeface="+mj-cs"/>
              </a:rPr>
            </a:br>
            <a:r>
              <a:rPr lang="en-US" sz="1800" kern="1200" cap="all" spc="200" baseline="0" dirty="0">
                <a:solidFill>
                  <a:srgbClr val="FFFFFF"/>
                </a:solidFill>
                <a:latin typeface="+mj-lt"/>
                <a:ea typeface="+mj-ea"/>
                <a:cs typeface="+mj-cs"/>
              </a:rPr>
              <a:t>LSTM Model Construction</a:t>
            </a:r>
            <a:endParaRPr lang="en-US" sz="1800" dirty="0">
              <a:solidFill>
                <a:srgbClr val="FFFFFF"/>
              </a:solidFill>
            </a:endParaRPr>
          </a:p>
        </p:txBody>
      </p:sp>
      <p:graphicFrame>
        <p:nvGraphicFramePr>
          <p:cNvPr id="14" name="Content Placeholder 2">
            <a:extLst>
              <a:ext uri="{FF2B5EF4-FFF2-40B4-BE49-F238E27FC236}">
                <a16:creationId xmlns:a16="http://schemas.microsoft.com/office/drawing/2014/main" id="{1B69F7AC-9612-42B0-EBD8-4BBCCA19C674}"/>
              </a:ext>
            </a:extLst>
          </p:cNvPr>
          <p:cNvGraphicFramePr>
            <a:graphicFrameLocks noGrp="1"/>
          </p:cNvGraphicFramePr>
          <p:nvPr>
            <p:ph idx="1"/>
            <p:extLst>
              <p:ext uri="{D42A27DB-BD31-4B8C-83A1-F6EECF244321}">
                <p14:modId xmlns:p14="http://schemas.microsoft.com/office/powerpoint/2010/main" val="3666777600"/>
              </p:ext>
            </p:extLst>
          </p:nvPr>
        </p:nvGraphicFramePr>
        <p:xfrm>
          <a:off x="5130800" y="843280"/>
          <a:ext cx="6350000" cy="51714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91D66010-B991-50C3-9068-C194ABD383CA}"/>
              </a:ext>
            </a:extLst>
          </p:cNvPr>
          <p:cNvSpPr txBox="1"/>
          <p:nvPr/>
        </p:nvSpPr>
        <p:spPr>
          <a:xfrm>
            <a:off x="714354" y="121540"/>
            <a:ext cx="4430163" cy="3108543"/>
          </a:xfrm>
          <a:prstGeom prst="rightArrowCallout">
            <a:avLst>
              <a:gd name="adj1" fmla="val 11406"/>
              <a:gd name="adj2" fmla="val 17092"/>
              <a:gd name="adj3" fmla="val 25000"/>
              <a:gd name="adj4" fmla="val 65211"/>
            </a:avLst>
          </a:prstGeom>
          <a:solidFill>
            <a:schemeClr val="accent4">
              <a:lumMod val="40000"/>
              <a:lumOff val="60000"/>
            </a:schemeClr>
          </a:solidFill>
        </p:spPr>
        <p:txBody>
          <a:bodyPr wrap="square">
            <a:spAutoFit/>
          </a:bodyPr>
          <a:lstStyle/>
          <a:p>
            <a:pPr lvl="0" algn="ctr">
              <a:lnSpc>
                <a:spcPct val="100000"/>
              </a:lnSpc>
            </a:pPr>
            <a:r>
              <a:rPr lang="en-GB" sz="2400" dirty="0">
                <a:solidFill>
                  <a:srgbClr val="00B0F0"/>
                </a:solidFill>
              </a:rPr>
              <a:t>S</a:t>
            </a:r>
            <a:r>
              <a:rPr lang="en-GB" dirty="0"/>
              <a:t>ingle </a:t>
            </a:r>
            <a:r>
              <a:rPr lang="en-GB" sz="2400" dirty="0">
                <a:solidFill>
                  <a:srgbClr val="00B0F0"/>
                </a:solidFill>
              </a:rPr>
              <a:t>L</a:t>
            </a:r>
            <a:r>
              <a:rPr lang="en-GB" dirty="0"/>
              <a:t>ong</a:t>
            </a:r>
            <a:r>
              <a:rPr lang="zh-CN" altLang="en-US" dirty="0">
                <a:solidFill>
                  <a:srgbClr val="00B0F0"/>
                </a:solidFill>
              </a:rPr>
              <a:t> </a:t>
            </a:r>
            <a:r>
              <a:rPr lang="en-GB" sz="2400" dirty="0">
                <a:solidFill>
                  <a:srgbClr val="00B0F0"/>
                </a:solidFill>
              </a:rPr>
              <a:t>S</a:t>
            </a:r>
            <a:r>
              <a:rPr lang="en-GB" dirty="0"/>
              <a:t>hort</a:t>
            </a:r>
            <a:r>
              <a:rPr lang="zh-CN" altLang="en-US" dirty="0">
                <a:solidFill>
                  <a:srgbClr val="00B0F0"/>
                </a:solidFill>
              </a:rPr>
              <a:t> </a:t>
            </a:r>
            <a:r>
              <a:rPr lang="en-GB" sz="2400" dirty="0">
                <a:solidFill>
                  <a:srgbClr val="00B0F0"/>
                </a:solidFill>
              </a:rPr>
              <a:t>T</a:t>
            </a:r>
            <a:r>
              <a:rPr lang="en-GB" dirty="0"/>
              <a:t>erm</a:t>
            </a:r>
            <a:r>
              <a:rPr lang="zh-CN" altLang="en-US" dirty="0">
                <a:solidFill>
                  <a:srgbClr val="00B0F0"/>
                </a:solidFill>
              </a:rPr>
              <a:t> </a:t>
            </a:r>
            <a:r>
              <a:rPr lang="en-GB" sz="2400" dirty="0">
                <a:solidFill>
                  <a:srgbClr val="00B0F0"/>
                </a:solidFill>
              </a:rPr>
              <a:t>M</a:t>
            </a:r>
            <a:r>
              <a:rPr lang="en-GB" dirty="0"/>
              <a:t>emory Model </a:t>
            </a:r>
          </a:p>
          <a:p>
            <a:pPr lvl="0" algn="ctr">
              <a:lnSpc>
                <a:spcPct val="100000"/>
              </a:lnSpc>
            </a:pPr>
            <a:r>
              <a:rPr lang="en-GB" sz="2000" u="sng" dirty="0"/>
              <a:t>SLSTM</a:t>
            </a:r>
            <a:r>
              <a:rPr lang="en-GB" sz="2400" u="sng" dirty="0"/>
              <a:t>: </a:t>
            </a:r>
            <a:r>
              <a:rPr lang="en-GB" u="sng" dirty="0"/>
              <a:t>Utilise the entire dataset</a:t>
            </a:r>
          </a:p>
          <a:p>
            <a:pPr lvl="0" algn="ctr">
              <a:lnSpc>
                <a:spcPct val="100000"/>
              </a:lnSpc>
            </a:pPr>
            <a:r>
              <a:rPr lang="en-GB" sz="2400" dirty="0">
                <a:solidFill>
                  <a:srgbClr val="00B0F0"/>
                </a:solidFill>
              </a:rPr>
              <a:t>M</a:t>
            </a:r>
            <a:r>
              <a:rPr lang="en-GB" dirty="0"/>
              <a:t>uti-</a:t>
            </a:r>
            <a:r>
              <a:rPr lang="en-GB" sz="2400" dirty="0">
                <a:solidFill>
                  <a:srgbClr val="00B0F0"/>
                </a:solidFill>
              </a:rPr>
              <a:t>L</a:t>
            </a:r>
            <a:r>
              <a:rPr lang="en-GB" dirty="0"/>
              <a:t>ong</a:t>
            </a:r>
            <a:r>
              <a:rPr lang="zh-CN" altLang="en-US" dirty="0">
                <a:solidFill>
                  <a:srgbClr val="00B0F0"/>
                </a:solidFill>
              </a:rPr>
              <a:t> </a:t>
            </a:r>
            <a:r>
              <a:rPr lang="en-GB" sz="2400" dirty="0">
                <a:solidFill>
                  <a:srgbClr val="00B0F0"/>
                </a:solidFill>
              </a:rPr>
              <a:t>S</a:t>
            </a:r>
            <a:r>
              <a:rPr lang="en-GB" dirty="0"/>
              <a:t>hort</a:t>
            </a:r>
            <a:r>
              <a:rPr lang="zh-CN" altLang="en-US" dirty="0">
                <a:solidFill>
                  <a:srgbClr val="00B0F0"/>
                </a:solidFill>
              </a:rPr>
              <a:t> </a:t>
            </a:r>
            <a:r>
              <a:rPr lang="en-GB" sz="2400" dirty="0">
                <a:solidFill>
                  <a:srgbClr val="00B0F0"/>
                </a:solidFill>
              </a:rPr>
              <a:t>T</a:t>
            </a:r>
            <a:r>
              <a:rPr lang="en-GB" dirty="0"/>
              <a:t>erm</a:t>
            </a:r>
            <a:r>
              <a:rPr lang="zh-CN" altLang="en-US" dirty="0">
                <a:solidFill>
                  <a:srgbClr val="00B0F0"/>
                </a:solidFill>
              </a:rPr>
              <a:t> </a:t>
            </a:r>
            <a:r>
              <a:rPr lang="en-GB" sz="2400" dirty="0">
                <a:solidFill>
                  <a:srgbClr val="00B0F0"/>
                </a:solidFill>
              </a:rPr>
              <a:t>M</a:t>
            </a:r>
            <a:r>
              <a:rPr lang="en-GB" dirty="0"/>
              <a:t>emory Models </a:t>
            </a:r>
          </a:p>
          <a:p>
            <a:pPr lvl="0" algn="ctr">
              <a:lnSpc>
                <a:spcPct val="100000"/>
              </a:lnSpc>
            </a:pPr>
            <a:r>
              <a:rPr lang="en-GB" sz="2000" u="sng" dirty="0"/>
              <a:t>MLSTM: </a:t>
            </a:r>
            <a:r>
              <a:rPr lang="en-GB" u="sng" dirty="0"/>
              <a:t>build five different models based on five different snow classes</a:t>
            </a:r>
            <a:r>
              <a:rPr lang="en-GB" sz="2000" u="sng" dirty="0"/>
              <a:t> </a:t>
            </a:r>
          </a:p>
        </p:txBody>
      </p:sp>
      <p:sp>
        <p:nvSpPr>
          <p:cNvPr id="7" name="TextBox 6">
            <a:extLst>
              <a:ext uri="{FF2B5EF4-FFF2-40B4-BE49-F238E27FC236}">
                <a16:creationId xmlns:a16="http://schemas.microsoft.com/office/drawing/2014/main" id="{1455A911-BDA8-093B-3174-8033DF6183BA}"/>
              </a:ext>
            </a:extLst>
          </p:cNvPr>
          <p:cNvSpPr txBox="1"/>
          <p:nvPr/>
        </p:nvSpPr>
        <p:spPr>
          <a:xfrm>
            <a:off x="714354" y="1765138"/>
            <a:ext cx="4416446" cy="2031325"/>
          </a:xfrm>
          <a:prstGeom prst="rightArrowCallout">
            <a:avLst/>
          </a:prstGeom>
          <a:solidFill>
            <a:schemeClr val="accent4">
              <a:lumMod val="40000"/>
              <a:lumOff val="60000"/>
            </a:schemeClr>
          </a:solidFill>
        </p:spPr>
        <p:txBody>
          <a:bodyPr wrap="square">
            <a:spAutoFit/>
          </a:bodyPr>
          <a:lstStyle/>
          <a:p>
            <a:pPr lvl="0">
              <a:lnSpc>
                <a:spcPct val="100000"/>
              </a:lnSpc>
            </a:pPr>
            <a:r>
              <a:rPr lang="en-GB" dirty="0"/>
              <a:t>Model Architectures: Evaluated using Grid Search (1-4 layers).</a:t>
            </a:r>
            <a:endParaRPr lang="en-US" dirty="0"/>
          </a:p>
          <a:p>
            <a:pPr lvl="0">
              <a:lnSpc>
                <a:spcPct val="100000"/>
              </a:lnSpc>
            </a:pPr>
            <a:r>
              <a:rPr lang="en-GB" dirty="0"/>
              <a:t>Number of Neurons: Tuned via Grid Search.</a:t>
            </a:r>
            <a:endParaRPr lang="en-US" dirty="0"/>
          </a:p>
          <a:p>
            <a:pPr lvl="0">
              <a:lnSpc>
                <a:spcPct val="100000"/>
              </a:lnSpc>
            </a:pPr>
            <a:r>
              <a:rPr lang="en-GB" dirty="0"/>
              <a:t>Number of Epochs: Tuned with Early Stopping.</a:t>
            </a:r>
            <a:endParaRPr lang="en-US" dirty="0"/>
          </a:p>
        </p:txBody>
      </p:sp>
      <p:sp>
        <p:nvSpPr>
          <p:cNvPr id="9" name="TextBox 8">
            <a:extLst>
              <a:ext uri="{FF2B5EF4-FFF2-40B4-BE49-F238E27FC236}">
                <a16:creationId xmlns:a16="http://schemas.microsoft.com/office/drawing/2014/main" id="{9B54ADBE-20F2-E909-39BE-CF6BCEF0FB9B}"/>
              </a:ext>
            </a:extLst>
          </p:cNvPr>
          <p:cNvSpPr txBox="1"/>
          <p:nvPr/>
        </p:nvSpPr>
        <p:spPr>
          <a:xfrm>
            <a:off x="707495" y="3240191"/>
            <a:ext cx="4416447" cy="2031325"/>
          </a:xfrm>
          <a:prstGeom prst="rightArrowCallout">
            <a:avLst/>
          </a:prstGeom>
          <a:solidFill>
            <a:schemeClr val="accent4">
              <a:lumMod val="40000"/>
              <a:lumOff val="60000"/>
            </a:schemeClr>
          </a:solidFill>
        </p:spPr>
        <p:txBody>
          <a:bodyPr wrap="square">
            <a:spAutoFit/>
          </a:bodyPr>
          <a:lstStyle/>
          <a:p>
            <a:pPr lvl="0">
              <a:lnSpc>
                <a:spcPct val="100000"/>
              </a:lnSpc>
            </a:pPr>
            <a:r>
              <a:rPr lang="en-GB" dirty="0"/>
              <a:t>Feature Selection:</a:t>
            </a:r>
          </a:p>
          <a:p>
            <a:pPr lvl="0">
              <a:lnSpc>
                <a:spcPct val="100000"/>
              </a:lnSpc>
            </a:pPr>
            <a:r>
              <a:rPr lang="en-GB" dirty="0"/>
              <a:t>1. Utilisation of '</a:t>
            </a:r>
            <a:r>
              <a:rPr lang="en-GB" dirty="0" err="1"/>
              <a:t>Captum</a:t>
            </a:r>
            <a:r>
              <a:rPr lang="en-GB" dirty="0"/>
              <a:t>' tool.</a:t>
            </a:r>
          </a:p>
          <a:p>
            <a:r>
              <a:rPr lang="en-GB" dirty="0"/>
              <a:t>2. Pearson and Spearman</a:t>
            </a:r>
            <a:r>
              <a:rPr lang="zh-CN" altLang="en-US" dirty="0"/>
              <a:t> </a:t>
            </a:r>
            <a:r>
              <a:rPr lang="en-GB" dirty="0"/>
              <a:t>Correlation.</a:t>
            </a:r>
            <a:endParaRPr lang="en-US" dirty="0"/>
          </a:p>
          <a:p>
            <a:pPr lvl="0">
              <a:lnSpc>
                <a:spcPct val="100000"/>
              </a:lnSpc>
            </a:pPr>
            <a:r>
              <a:rPr lang="en-GB" dirty="0"/>
              <a:t>3. Recursive Feature Elimination.</a:t>
            </a:r>
            <a:endParaRPr lang="en-US" dirty="0"/>
          </a:p>
        </p:txBody>
      </p:sp>
      <p:sp>
        <p:nvSpPr>
          <p:cNvPr id="11" name="TextBox 10">
            <a:extLst>
              <a:ext uri="{FF2B5EF4-FFF2-40B4-BE49-F238E27FC236}">
                <a16:creationId xmlns:a16="http://schemas.microsoft.com/office/drawing/2014/main" id="{E9529A71-8BEE-E996-3B71-152B9F491F66}"/>
              </a:ext>
            </a:extLst>
          </p:cNvPr>
          <p:cNvSpPr txBox="1"/>
          <p:nvPr/>
        </p:nvSpPr>
        <p:spPr>
          <a:xfrm>
            <a:off x="700637" y="5271516"/>
            <a:ext cx="4416447" cy="646331"/>
          </a:xfrm>
          <a:prstGeom prst="rightArrowCallout">
            <a:avLst/>
          </a:prstGeom>
          <a:solidFill>
            <a:schemeClr val="accent4">
              <a:lumMod val="40000"/>
              <a:lumOff val="60000"/>
            </a:schemeClr>
          </a:solidFill>
        </p:spPr>
        <p:txBody>
          <a:bodyPr wrap="square">
            <a:spAutoFit/>
          </a:bodyPr>
          <a:lstStyle/>
          <a:p>
            <a:pPr lvl="0">
              <a:lnSpc>
                <a:spcPct val="100000"/>
              </a:lnSpc>
            </a:pPr>
            <a:r>
              <a:rPr lang="en-GB" dirty="0"/>
              <a:t>Key Metrics: RMSE, MAE, MBE, KGE, R</a:t>
            </a:r>
            <a:r>
              <a:rPr lang="en-US" altLang="zh-CN" baseline="30000" dirty="0"/>
              <a:t>2</a:t>
            </a:r>
            <a:r>
              <a:rPr lang="en-GB" dirty="0"/>
              <a:t>.</a:t>
            </a:r>
            <a:endParaRPr lang="en-US" dirty="0"/>
          </a:p>
        </p:txBody>
      </p:sp>
      <p:sp>
        <p:nvSpPr>
          <p:cNvPr id="3" name="TextBox 2">
            <a:extLst>
              <a:ext uri="{FF2B5EF4-FFF2-40B4-BE49-F238E27FC236}">
                <a16:creationId xmlns:a16="http://schemas.microsoft.com/office/drawing/2014/main" id="{D3635EF9-95D8-9BD3-B0BB-9AD734C7B7BB}"/>
              </a:ext>
            </a:extLst>
          </p:cNvPr>
          <p:cNvSpPr txBox="1"/>
          <p:nvPr/>
        </p:nvSpPr>
        <p:spPr>
          <a:xfrm>
            <a:off x="7290486" y="3336324"/>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950131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xit" presetSubtype="4" fill="hold" grpId="1" nodeType="clickEffect">
                                  <p:stCondLst>
                                    <p:cond delay="0"/>
                                  </p:stCondLst>
                                  <p:childTnLst>
                                    <p:anim calcmode="lin" valueType="num">
                                      <p:cBhvr additive="base">
                                        <p:cTn id="12" dur="500"/>
                                        <p:tgtEl>
                                          <p:spTgt spid="6"/>
                                        </p:tgtEl>
                                        <p:attrNameLst>
                                          <p:attrName>ppt_y</p:attrName>
                                        </p:attrNameLst>
                                      </p:cBhvr>
                                      <p:tavLst>
                                        <p:tav tm="0">
                                          <p:val>
                                            <p:strVal val="#ppt_y"/>
                                          </p:val>
                                        </p:tav>
                                        <p:tav tm="100000">
                                          <p:val>
                                            <p:strVal val="#ppt_y+#ppt_h*1.125000"/>
                                          </p:val>
                                        </p:tav>
                                      </p:tavLst>
                                    </p:anim>
                                    <p:animEffect transition="out" filter="wipe(down)">
                                      <p:cBhvr>
                                        <p:cTn id="13" dur="500"/>
                                        <p:tgtEl>
                                          <p:spTgt spid="6"/>
                                        </p:tgtEl>
                                      </p:cBhvr>
                                    </p:animEffect>
                                    <p:set>
                                      <p:cBhvr>
                                        <p:cTn id="14" dur="1" fill="hold">
                                          <p:stCondLst>
                                            <p:cond delay="499"/>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1"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p:tgtEl>
                                          <p:spTgt spid="7"/>
                                        </p:tgtEl>
                                        <p:attrNameLst>
                                          <p:attrName>ppt_y</p:attrName>
                                        </p:attrNameLst>
                                      </p:cBhvr>
                                      <p:tavLst>
                                        <p:tav tm="0">
                                          <p:val>
                                            <p:strVal val="#ppt_y+#ppt_h*1.125000"/>
                                          </p:val>
                                        </p:tav>
                                        <p:tav tm="100000">
                                          <p:val>
                                            <p:strVal val="#ppt_y"/>
                                          </p:val>
                                        </p:tav>
                                      </p:tavLst>
                                    </p:anim>
                                    <p:animEffect transition="in" filter="wipe(up)">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xit" presetSubtype="4" fill="hold" grpId="0" nodeType="clickEffect">
                                  <p:stCondLst>
                                    <p:cond delay="0"/>
                                  </p:stCondLst>
                                  <p:childTnLst>
                                    <p:anim calcmode="lin" valueType="num">
                                      <p:cBhvr additive="base">
                                        <p:cTn id="24" dur="500"/>
                                        <p:tgtEl>
                                          <p:spTgt spid="7"/>
                                        </p:tgtEl>
                                        <p:attrNameLst>
                                          <p:attrName>ppt_y</p:attrName>
                                        </p:attrNameLst>
                                      </p:cBhvr>
                                      <p:tavLst>
                                        <p:tav tm="0">
                                          <p:val>
                                            <p:strVal val="#ppt_y"/>
                                          </p:val>
                                        </p:tav>
                                        <p:tav tm="100000">
                                          <p:val>
                                            <p:strVal val="#ppt_y+#ppt_h*1.125000"/>
                                          </p:val>
                                        </p:tav>
                                      </p:tavLst>
                                    </p:anim>
                                    <p:animEffect transition="out" filter="wipe(down)">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1"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p:tgtEl>
                                          <p:spTgt spid="9"/>
                                        </p:tgtEl>
                                        <p:attrNameLst>
                                          <p:attrName>ppt_y</p:attrName>
                                        </p:attrNameLst>
                                      </p:cBhvr>
                                      <p:tavLst>
                                        <p:tav tm="0">
                                          <p:val>
                                            <p:strVal val="#ppt_y+#ppt_h*1.125000"/>
                                          </p:val>
                                        </p:tav>
                                        <p:tav tm="100000">
                                          <p:val>
                                            <p:strVal val="#ppt_y"/>
                                          </p:val>
                                        </p:tav>
                                      </p:tavLst>
                                    </p:anim>
                                    <p:animEffect transition="in" filter="wipe(up)">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xit" presetSubtype="4" fill="hold" grpId="0" nodeType="clickEffect">
                                  <p:stCondLst>
                                    <p:cond delay="0"/>
                                  </p:stCondLst>
                                  <p:childTnLst>
                                    <p:anim calcmode="lin" valueType="num">
                                      <p:cBhvr additive="base">
                                        <p:cTn id="36" dur="500"/>
                                        <p:tgtEl>
                                          <p:spTgt spid="9"/>
                                        </p:tgtEl>
                                        <p:attrNameLst>
                                          <p:attrName>ppt_y</p:attrName>
                                        </p:attrNameLst>
                                      </p:cBhvr>
                                      <p:tavLst>
                                        <p:tav tm="0">
                                          <p:val>
                                            <p:strVal val="#ppt_y"/>
                                          </p:val>
                                        </p:tav>
                                        <p:tav tm="100000">
                                          <p:val>
                                            <p:strVal val="#ppt_y+#ppt_h*1.125000"/>
                                          </p:val>
                                        </p:tav>
                                      </p:tavLst>
                                    </p:anim>
                                    <p:animEffect transition="out" filter="wipe(down)">
                                      <p:cBhvr>
                                        <p:cTn id="37" dur="500"/>
                                        <p:tgtEl>
                                          <p:spTgt spid="9"/>
                                        </p:tgtEl>
                                      </p:cBhvr>
                                    </p:animEffect>
                                    <p:set>
                                      <p:cBhvr>
                                        <p:cTn id="38" dur="1" fill="hold">
                                          <p:stCondLst>
                                            <p:cond delay="499"/>
                                          </p:stCondLst>
                                        </p:cTn>
                                        <p:tgtEl>
                                          <p:spTgt spid="9"/>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additive="base">
                                        <p:cTn id="43" dur="500"/>
                                        <p:tgtEl>
                                          <p:spTgt spid="11"/>
                                        </p:tgtEl>
                                        <p:attrNameLst>
                                          <p:attrName>ppt_y</p:attrName>
                                        </p:attrNameLst>
                                      </p:cBhvr>
                                      <p:tavLst>
                                        <p:tav tm="0">
                                          <p:val>
                                            <p:strVal val="#ppt_y+#ppt_h*1.125000"/>
                                          </p:val>
                                        </p:tav>
                                        <p:tav tm="100000">
                                          <p:val>
                                            <p:strVal val="#ppt_y"/>
                                          </p:val>
                                        </p:tav>
                                      </p:tavLst>
                                    </p:anim>
                                    <p:animEffect transition="in" filter="wipe(up)">
                                      <p:cBhvr>
                                        <p:cTn id="44" dur="500"/>
                                        <p:tgtEl>
                                          <p:spTgt spid="11"/>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xit" presetSubtype="4" fill="hold" grpId="1" nodeType="clickEffect">
                                  <p:stCondLst>
                                    <p:cond delay="0"/>
                                  </p:stCondLst>
                                  <p:childTnLst>
                                    <p:anim calcmode="lin" valueType="num">
                                      <p:cBhvr additive="base">
                                        <p:cTn id="48" dur="500"/>
                                        <p:tgtEl>
                                          <p:spTgt spid="11"/>
                                        </p:tgtEl>
                                        <p:attrNameLst>
                                          <p:attrName>ppt_y</p:attrName>
                                        </p:attrNameLst>
                                      </p:cBhvr>
                                      <p:tavLst>
                                        <p:tav tm="0">
                                          <p:val>
                                            <p:strVal val="#ppt_y"/>
                                          </p:val>
                                        </p:tav>
                                        <p:tav tm="100000">
                                          <p:val>
                                            <p:strVal val="#ppt_y+#ppt_h*1.125000"/>
                                          </p:val>
                                        </p:tav>
                                      </p:tavLst>
                                    </p:anim>
                                    <p:animEffect transition="out" filter="wipe(down)">
                                      <p:cBhvr>
                                        <p:cTn id="49" dur="500"/>
                                        <p:tgtEl>
                                          <p:spTgt spid="11"/>
                                        </p:tgtEl>
                                      </p:cBhvr>
                                    </p:animEffect>
                                    <p:set>
                                      <p:cBhvr>
                                        <p:cTn id="50"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9" grpId="0" animBg="1"/>
      <p:bldP spid="9" grpId="1" animBg="1"/>
      <p:bldP spid="11" grpId="0" animBg="1"/>
      <p:bldP spid="11"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22BDAB2B-3C29-6FD3-2DF1-74E14DB75CB5}"/>
              </a:ext>
            </a:extLst>
          </p:cNvPr>
          <p:cNvSpPr txBox="1">
            <a:spLocks/>
          </p:cNvSpPr>
          <p:nvPr/>
        </p:nvSpPr>
        <p:spPr bwMode="black">
          <a:xfrm>
            <a:off x="2231136" y="1111827"/>
            <a:ext cx="7729728" cy="1188720"/>
          </a:xfrm>
          <a:prstGeom prst="rect">
            <a:avLst/>
          </a:prstGeom>
        </p:spPr>
        <p:style>
          <a:lnRef idx="2">
            <a:schemeClr val="dk1"/>
          </a:lnRef>
          <a:fillRef idx="1">
            <a:schemeClr val="lt1"/>
          </a:fillRef>
          <a:effectRef idx="0">
            <a:schemeClr val="dk1"/>
          </a:effectRef>
          <a:fontRef idx="minor">
            <a:schemeClr val="dk1"/>
          </a:fontRef>
        </p:style>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pPr>
              <a:spcAft>
                <a:spcPts val="600"/>
              </a:spcAft>
            </a:pPr>
            <a:r>
              <a:rPr lang="en-US" sz="2000" b="1" u="sng" dirty="0"/>
              <a:t>Method overview</a:t>
            </a:r>
            <a:br>
              <a:rPr lang="en-US" sz="2000" dirty="0"/>
            </a:br>
            <a:r>
              <a:rPr lang="en-US" sz="2000" dirty="0"/>
              <a:t>Meteorological Variables &amp; Time Sequence Selection</a:t>
            </a:r>
          </a:p>
        </p:txBody>
      </p:sp>
      <p:graphicFrame>
        <p:nvGraphicFramePr>
          <p:cNvPr id="13" name="Content Placeholder 2">
            <a:extLst>
              <a:ext uri="{FF2B5EF4-FFF2-40B4-BE49-F238E27FC236}">
                <a16:creationId xmlns:a16="http://schemas.microsoft.com/office/drawing/2014/main" id="{85894852-A5EB-31D4-B5D2-FF52D9DDB9D7}"/>
              </a:ext>
            </a:extLst>
          </p:cNvPr>
          <p:cNvGraphicFramePr>
            <a:graphicFrameLocks noGrp="1"/>
          </p:cNvGraphicFramePr>
          <p:nvPr>
            <p:ph idx="1"/>
            <p:extLst>
              <p:ext uri="{D42A27DB-BD31-4B8C-83A1-F6EECF244321}">
                <p14:modId xmlns:p14="http://schemas.microsoft.com/office/powerpoint/2010/main" val="142839840"/>
              </p:ext>
            </p:extLst>
          </p:nvPr>
        </p:nvGraphicFramePr>
        <p:xfrm>
          <a:off x="965200" y="2638425"/>
          <a:ext cx="10261600" cy="31077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4" name="Picture 13">
            <a:extLst>
              <a:ext uri="{FF2B5EF4-FFF2-40B4-BE49-F238E27FC236}">
                <a16:creationId xmlns:a16="http://schemas.microsoft.com/office/drawing/2014/main" id="{E023B383-ED55-7299-2E77-DB294CB89FB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bwMode="auto">
          <a:xfrm>
            <a:off x="2589739" y="2521132"/>
            <a:ext cx="7012521" cy="3876927"/>
          </a:xfrm>
          <a:prstGeom prst="rect">
            <a:avLst/>
          </a:prstGeom>
          <a:noFill/>
          <a:ln>
            <a:noFill/>
          </a:ln>
        </p:spPr>
      </p:pic>
      <p:pic>
        <p:nvPicPr>
          <p:cNvPr id="15" name="Picture 14">
            <a:extLst>
              <a:ext uri="{FF2B5EF4-FFF2-40B4-BE49-F238E27FC236}">
                <a16:creationId xmlns:a16="http://schemas.microsoft.com/office/drawing/2014/main" id="{0B6AE245-A086-C5DB-4685-F6AC9884619B}"/>
              </a:ext>
            </a:extLst>
          </p:cNvPr>
          <p:cNvPicPr>
            <a:picLocks noChangeAspect="1"/>
          </p:cNvPicPr>
          <p:nvPr/>
        </p:nvPicPr>
        <p:blipFill>
          <a:blip r:embed="rId8"/>
          <a:srcRect/>
          <a:stretch/>
        </p:blipFill>
        <p:spPr>
          <a:xfrm>
            <a:off x="2063326" y="2665603"/>
            <a:ext cx="8065345" cy="2746175"/>
          </a:xfrm>
          <a:prstGeom prst="rect">
            <a:avLst/>
          </a:prstGeom>
        </p:spPr>
      </p:pic>
      <p:pic>
        <p:nvPicPr>
          <p:cNvPr id="16" name="Picture 15">
            <a:extLst>
              <a:ext uri="{FF2B5EF4-FFF2-40B4-BE49-F238E27FC236}">
                <a16:creationId xmlns:a16="http://schemas.microsoft.com/office/drawing/2014/main" id="{F68C6470-6988-47BF-A87D-5EB376FC7656}"/>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bwMode="auto">
          <a:xfrm>
            <a:off x="3038338" y="2455007"/>
            <a:ext cx="6115320" cy="3474583"/>
          </a:xfrm>
          <a:prstGeom prst="rect">
            <a:avLst/>
          </a:prstGeom>
          <a:noFill/>
          <a:ln>
            <a:noFill/>
          </a:ln>
        </p:spPr>
      </p:pic>
      <p:pic>
        <p:nvPicPr>
          <p:cNvPr id="17" name="Picture 16">
            <a:extLst>
              <a:ext uri="{FF2B5EF4-FFF2-40B4-BE49-F238E27FC236}">
                <a16:creationId xmlns:a16="http://schemas.microsoft.com/office/drawing/2014/main" id="{21C04F57-C8DA-8ECC-8367-AFCC6BA5234F}"/>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t="4751"/>
          <a:stretch/>
        </p:blipFill>
        <p:spPr bwMode="auto">
          <a:xfrm>
            <a:off x="2063326" y="2474264"/>
            <a:ext cx="8043203" cy="397066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27252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p:tgtEl>
                                          <p:spTgt spid="14"/>
                                        </p:tgtEl>
                                        <p:attrNameLst>
                                          <p:attrName>ppt_y</p:attrName>
                                        </p:attrNameLst>
                                      </p:cBhvr>
                                      <p:tavLst>
                                        <p:tav tm="0">
                                          <p:val>
                                            <p:strVal val="#ppt_y+#ppt_h*1.125000"/>
                                          </p:val>
                                        </p:tav>
                                        <p:tav tm="100000">
                                          <p:val>
                                            <p:strVal val="#ppt_y"/>
                                          </p:val>
                                        </p:tav>
                                      </p:tavLst>
                                    </p:anim>
                                    <p:animEffect transition="in" filter="wipe(up)">
                                      <p:cBhvr>
                                        <p:cTn id="8" dur="500"/>
                                        <p:tgtEl>
                                          <p:spTgt spid="1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p:tgtEl>
                                          <p:spTgt spid="15"/>
                                        </p:tgtEl>
                                        <p:attrNameLst>
                                          <p:attrName>ppt_y</p:attrName>
                                        </p:attrNameLst>
                                      </p:cBhvr>
                                      <p:tavLst>
                                        <p:tav tm="0">
                                          <p:val>
                                            <p:strVal val="#ppt_y+#ppt_h*1.125000"/>
                                          </p:val>
                                        </p:tav>
                                        <p:tav tm="100000">
                                          <p:val>
                                            <p:strVal val="#ppt_y"/>
                                          </p:val>
                                        </p:tav>
                                      </p:tavLst>
                                    </p:anim>
                                    <p:animEffect transition="in" filter="wipe(up)">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xit" presetSubtype="4" fill="hold" nodeType="clickEffect">
                                  <p:stCondLst>
                                    <p:cond delay="0"/>
                                  </p:stCondLst>
                                  <p:childTnLst>
                                    <p:anim calcmode="lin" valueType="num">
                                      <p:cBhvr additive="base">
                                        <p:cTn id="18" dur="500"/>
                                        <p:tgtEl>
                                          <p:spTgt spid="14"/>
                                        </p:tgtEl>
                                        <p:attrNameLst>
                                          <p:attrName>ppt_y</p:attrName>
                                        </p:attrNameLst>
                                      </p:cBhvr>
                                      <p:tavLst>
                                        <p:tav tm="0">
                                          <p:val>
                                            <p:strVal val="#ppt_y"/>
                                          </p:val>
                                        </p:tav>
                                        <p:tav tm="100000">
                                          <p:val>
                                            <p:strVal val="#ppt_y+#ppt_h*1.125000"/>
                                          </p:val>
                                        </p:tav>
                                      </p:tavLst>
                                    </p:anim>
                                    <p:animEffect transition="out" filter="wipe(down)">
                                      <p:cBhvr>
                                        <p:cTn id="19" dur="500"/>
                                        <p:tgtEl>
                                          <p:spTgt spid="14"/>
                                        </p:tgtEl>
                                      </p:cBhvr>
                                    </p:animEffect>
                                    <p:set>
                                      <p:cBhvr>
                                        <p:cTn id="20" dur="1" fill="hold">
                                          <p:stCondLst>
                                            <p:cond delay="499"/>
                                          </p:stCondLst>
                                        </p:cTn>
                                        <p:tgtEl>
                                          <p:spTgt spid="14"/>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2" presetClass="exit" presetSubtype="4" fill="hold" nodeType="clickEffect">
                                  <p:stCondLst>
                                    <p:cond delay="0"/>
                                  </p:stCondLst>
                                  <p:childTnLst>
                                    <p:anim calcmode="lin" valueType="num">
                                      <p:cBhvr additive="base">
                                        <p:cTn id="24" dur="500"/>
                                        <p:tgtEl>
                                          <p:spTgt spid="15"/>
                                        </p:tgtEl>
                                        <p:attrNameLst>
                                          <p:attrName>ppt_y</p:attrName>
                                        </p:attrNameLst>
                                      </p:cBhvr>
                                      <p:tavLst>
                                        <p:tav tm="0">
                                          <p:val>
                                            <p:strVal val="#ppt_y"/>
                                          </p:val>
                                        </p:tav>
                                        <p:tav tm="100000">
                                          <p:val>
                                            <p:strVal val="#ppt_y+#ppt_h*1.125000"/>
                                          </p:val>
                                        </p:tav>
                                      </p:tavLst>
                                    </p:anim>
                                    <p:animEffect transition="out" filter="wipe(down)">
                                      <p:cBhvr>
                                        <p:cTn id="25" dur="500"/>
                                        <p:tgtEl>
                                          <p:spTgt spid="15"/>
                                        </p:tgtEl>
                                      </p:cBhvr>
                                    </p:animEffect>
                                    <p:set>
                                      <p:cBhvr>
                                        <p:cTn id="26" dur="1" fill="hold">
                                          <p:stCondLst>
                                            <p:cond delay="499"/>
                                          </p:stCondLst>
                                        </p:cTn>
                                        <p:tgtEl>
                                          <p:spTgt spid="1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500"/>
                                        <p:tgtEl>
                                          <p:spTgt spid="16"/>
                                        </p:tgtEl>
                                        <p:attrNameLst>
                                          <p:attrName>ppt_y</p:attrName>
                                        </p:attrNameLst>
                                      </p:cBhvr>
                                      <p:tavLst>
                                        <p:tav tm="0">
                                          <p:val>
                                            <p:strVal val="#ppt_y+#ppt_h*1.125000"/>
                                          </p:val>
                                        </p:tav>
                                        <p:tav tm="100000">
                                          <p:val>
                                            <p:strVal val="#ppt_y"/>
                                          </p:val>
                                        </p:tav>
                                      </p:tavLst>
                                    </p:anim>
                                    <p:animEffect transition="in" filter="wipe(up)">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xit" presetSubtype="4" fill="hold" nodeType="clickEffect">
                                  <p:stCondLst>
                                    <p:cond delay="0"/>
                                  </p:stCondLst>
                                  <p:childTnLst>
                                    <p:anim calcmode="lin" valueType="num">
                                      <p:cBhvr additive="base">
                                        <p:cTn id="36" dur="500"/>
                                        <p:tgtEl>
                                          <p:spTgt spid="16"/>
                                        </p:tgtEl>
                                        <p:attrNameLst>
                                          <p:attrName>ppt_y</p:attrName>
                                        </p:attrNameLst>
                                      </p:cBhvr>
                                      <p:tavLst>
                                        <p:tav tm="0">
                                          <p:val>
                                            <p:strVal val="#ppt_y"/>
                                          </p:val>
                                        </p:tav>
                                        <p:tav tm="100000">
                                          <p:val>
                                            <p:strVal val="#ppt_y+#ppt_h*1.125000"/>
                                          </p:val>
                                        </p:tav>
                                      </p:tavLst>
                                    </p:anim>
                                    <p:animEffect transition="out" filter="wipe(down)">
                                      <p:cBhvr>
                                        <p:cTn id="37" dur="500"/>
                                        <p:tgtEl>
                                          <p:spTgt spid="16"/>
                                        </p:tgtEl>
                                      </p:cBhvr>
                                    </p:animEffect>
                                    <p:set>
                                      <p:cBhvr>
                                        <p:cTn id="38" dur="1" fill="hold">
                                          <p:stCondLst>
                                            <p:cond delay="499"/>
                                          </p:stCondLst>
                                        </p:cTn>
                                        <p:tgtEl>
                                          <p:spTgt spid="16"/>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p:tgtEl>
                                          <p:spTgt spid="17"/>
                                        </p:tgtEl>
                                        <p:attrNameLst>
                                          <p:attrName>ppt_y</p:attrName>
                                        </p:attrNameLst>
                                      </p:cBhvr>
                                      <p:tavLst>
                                        <p:tav tm="0">
                                          <p:val>
                                            <p:strVal val="#ppt_y+#ppt_h*1.125000"/>
                                          </p:val>
                                        </p:tav>
                                        <p:tav tm="100000">
                                          <p:val>
                                            <p:strVal val="#ppt_y"/>
                                          </p:val>
                                        </p:tav>
                                      </p:tavLst>
                                    </p:anim>
                                    <p:animEffect transition="in" filter="wipe(up)">
                                      <p:cBhvr>
                                        <p:cTn id="44" dur="500"/>
                                        <p:tgtEl>
                                          <p:spTgt spid="17"/>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xit" presetSubtype="4" fill="hold" nodeType="clickEffect">
                                  <p:stCondLst>
                                    <p:cond delay="0"/>
                                  </p:stCondLst>
                                  <p:childTnLst>
                                    <p:anim calcmode="lin" valueType="num">
                                      <p:cBhvr additive="base">
                                        <p:cTn id="48" dur="500"/>
                                        <p:tgtEl>
                                          <p:spTgt spid="17"/>
                                        </p:tgtEl>
                                        <p:attrNameLst>
                                          <p:attrName>ppt_y</p:attrName>
                                        </p:attrNameLst>
                                      </p:cBhvr>
                                      <p:tavLst>
                                        <p:tav tm="0">
                                          <p:val>
                                            <p:strVal val="#ppt_y"/>
                                          </p:val>
                                        </p:tav>
                                        <p:tav tm="100000">
                                          <p:val>
                                            <p:strVal val="#ppt_y+#ppt_h*1.125000"/>
                                          </p:val>
                                        </p:tav>
                                      </p:tavLst>
                                    </p:anim>
                                    <p:animEffect transition="out" filter="wipe(down)">
                                      <p:cBhvr>
                                        <p:cTn id="49" dur="500"/>
                                        <p:tgtEl>
                                          <p:spTgt spid="17"/>
                                        </p:tgtEl>
                                      </p:cBhvr>
                                    </p:animEffect>
                                    <p:set>
                                      <p:cBhvr>
                                        <p:cTn id="50"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Picture 6" descr="A calculus formula">
            <a:extLst>
              <a:ext uri="{FF2B5EF4-FFF2-40B4-BE49-F238E27FC236}">
                <a16:creationId xmlns:a16="http://schemas.microsoft.com/office/drawing/2014/main" id="{C423E029-2603-7030-A7EF-250B092C1920}"/>
              </a:ext>
            </a:extLst>
          </p:cNvPr>
          <p:cNvPicPr>
            <a:picLocks noChangeAspect="1"/>
          </p:cNvPicPr>
          <p:nvPr/>
        </p:nvPicPr>
        <p:blipFill rotWithShape="1">
          <a:blip r:embed="rId3">
            <a:duotone>
              <a:schemeClr val="accent2">
                <a:shade val="45000"/>
                <a:satMod val="135000"/>
              </a:schemeClr>
              <a:prstClr val="white"/>
            </a:duotone>
            <a:alphaModFix amt="50000"/>
          </a:blip>
          <a:srcRect t="1972" b="13758"/>
          <a:stretch/>
        </p:blipFill>
        <p:spPr>
          <a:xfrm>
            <a:off x="20" y="10"/>
            <a:ext cx="12191980" cy="6857990"/>
          </a:xfrm>
          <a:prstGeom prst="rect">
            <a:avLst/>
          </a:prstGeom>
        </p:spPr>
      </p:pic>
      <p:sp>
        <p:nvSpPr>
          <p:cNvPr id="2" name="Title 1">
            <a:extLst>
              <a:ext uri="{FF2B5EF4-FFF2-40B4-BE49-F238E27FC236}">
                <a16:creationId xmlns:a16="http://schemas.microsoft.com/office/drawing/2014/main" id="{9FC30B82-C78B-DA97-5FE5-72125C35604C}"/>
              </a:ext>
            </a:extLst>
          </p:cNvPr>
          <p:cNvSpPr>
            <a:spLocks noGrp="1"/>
          </p:cNvSpPr>
          <p:nvPr>
            <p:ph type="title"/>
          </p:nvPr>
        </p:nvSpPr>
        <p:spPr>
          <a:xfrm>
            <a:off x="1600200" y="2386744"/>
            <a:ext cx="8991600" cy="1645920"/>
          </a:xfrm>
        </p:spPr>
        <p:txBody>
          <a:bodyPr vert="horz" lIns="274320" tIns="182880" rIns="274320" bIns="182880" rtlCol="0" anchor="ctr" anchorCtr="1">
            <a:normAutofit/>
          </a:bodyPr>
          <a:lstStyle/>
          <a:p>
            <a:pPr lvl="0"/>
            <a:r>
              <a:rPr lang="en-US" altLang="zh-CN" sz="3800" dirty="0"/>
              <a:t>Results</a:t>
            </a:r>
            <a:endParaRPr lang="en-US" sz="3800" dirty="0"/>
          </a:p>
        </p:txBody>
      </p:sp>
    </p:spTree>
    <p:extLst>
      <p:ext uri="{BB962C8B-B14F-4D97-AF65-F5344CB8AC3E}">
        <p14:creationId xmlns:p14="http://schemas.microsoft.com/office/powerpoint/2010/main" val="17598325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3D5C4-6809-DCF5-A87A-56B0FAC1B027}"/>
              </a:ext>
            </a:extLst>
          </p:cNvPr>
          <p:cNvSpPr>
            <a:spLocks noGrp="1"/>
          </p:cNvSpPr>
          <p:nvPr>
            <p:ph type="title"/>
          </p:nvPr>
        </p:nvSpPr>
        <p:spPr>
          <a:xfrm>
            <a:off x="2099056" y="395732"/>
            <a:ext cx="7729728" cy="904748"/>
          </a:xfrm>
        </p:spPr>
        <p:txBody>
          <a:bodyPr>
            <a:normAutofit fontScale="90000"/>
          </a:bodyPr>
          <a:lstStyle/>
          <a:p>
            <a:r>
              <a:rPr lang="en-US" altLang="zh-CN" sz="2700" b="1" u="sng" dirty="0"/>
              <a:t>Results</a:t>
            </a:r>
            <a:br>
              <a:rPr lang="en-US" altLang="zh-CN" dirty="0"/>
            </a:br>
            <a:r>
              <a:rPr lang="en-US" altLang="zh-CN" sz="2200" dirty="0"/>
              <a:t>comparison between benchmark</a:t>
            </a:r>
            <a:r>
              <a:rPr lang="zh-CN" altLang="en-US" sz="2200" dirty="0"/>
              <a:t> </a:t>
            </a:r>
            <a:r>
              <a:rPr lang="en-US" altLang="zh-CN" sz="2200" dirty="0"/>
              <a:t>models</a:t>
            </a:r>
            <a:endParaRPr lang="en-US" dirty="0"/>
          </a:p>
        </p:txBody>
      </p:sp>
      <p:sp>
        <p:nvSpPr>
          <p:cNvPr id="3" name="Content Placeholder 2">
            <a:extLst>
              <a:ext uri="{FF2B5EF4-FFF2-40B4-BE49-F238E27FC236}">
                <a16:creationId xmlns:a16="http://schemas.microsoft.com/office/drawing/2014/main" id="{5A9402BF-6D7C-1785-9561-5E26C5ED31DB}"/>
              </a:ext>
            </a:extLst>
          </p:cNvPr>
          <p:cNvSpPr>
            <a:spLocks noGrp="1"/>
          </p:cNvSpPr>
          <p:nvPr>
            <p:ph idx="1"/>
          </p:nvPr>
        </p:nvSpPr>
        <p:spPr>
          <a:xfrm>
            <a:off x="2231136" y="1933438"/>
            <a:ext cx="7729728" cy="2706116"/>
          </a:xfrm>
        </p:spPr>
        <p:txBody>
          <a:bodyPr>
            <a:normAutofit/>
          </a:bodyPr>
          <a:lstStyle/>
          <a:p>
            <a:pPr algn="l">
              <a:buFont typeface="+mj-lt"/>
              <a:buAutoNum type="arabicPeriod"/>
            </a:pPr>
            <a:r>
              <a:rPr lang="en-GB" b="1" i="0" dirty="0">
                <a:solidFill>
                  <a:srgbClr val="374151"/>
                </a:solidFill>
                <a:effectLst/>
                <a:latin typeface="Söhne"/>
              </a:rPr>
              <a:t>Performance Differences</a:t>
            </a:r>
            <a:r>
              <a:rPr lang="en-GB" b="0" i="0" dirty="0">
                <a:solidFill>
                  <a:srgbClr val="374151"/>
                </a:solidFill>
                <a:effectLst/>
                <a:latin typeface="Söhne"/>
              </a:rPr>
              <a:t>:</a:t>
            </a:r>
          </a:p>
          <a:p>
            <a:pPr marL="742950" lvl="1" indent="-285750" algn="l">
              <a:buFont typeface="+mj-lt"/>
              <a:buAutoNum type="arabicPeriod"/>
            </a:pPr>
            <a:r>
              <a:rPr lang="en-GB" b="0" i="0" dirty="0">
                <a:solidFill>
                  <a:srgbClr val="374151"/>
                </a:solidFill>
                <a:effectLst/>
                <a:latin typeface="Söhne"/>
              </a:rPr>
              <a:t>Both SLSTM and MLSTM shows better MAE and RMSE values compared to the benchmark models such as </a:t>
            </a:r>
            <a:r>
              <a:rPr lang="en-GB" b="0" i="0" dirty="0" err="1">
                <a:solidFill>
                  <a:srgbClr val="374151"/>
                </a:solidFill>
                <a:effectLst/>
                <a:latin typeface="Söhne"/>
              </a:rPr>
              <a:t>iSnobal</a:t>
            </a:r>
            <a:r>
              <a:rPr lang="en-GB" b="0" i="0" dirty="0">
                <a:solidFill>
                  <a:srgbClr val="374151"/>
                </a:solidFill>
                <a:effectLst/>
                <a:latin typeface="Söhne"/>
              </a:rPr>
              <a:t> model and ANN models.</a:t>
            </a:r>
          </a:p>
          <a:p>
            <a:pPr marL="742950" lvl="1" indent="-285750">
              <a:buFont typeface="+mj-lt"/>
              <a:buAutoNum type="arabicPeriod"/>
            </a:pPr>
            <a:r>
              <a:rPr lang="en-GB" b="0" i="0" dirty="0">
                <a:solidFill>
                  <a:srgbClr val="374151"/>
                </a:solidFill>
                <a:effectLst/>
                <a:latin typeface="Söhne"/>
              </a:rPr>
              <a:t>The bias (MBE) for MLSTM is lower than both SMLP and MMLP.</a:t>
            </a:r>
          </a:p>
          <a:p>
            <a:pPr marL="0" indent="0" algn="l">
              <a:buNone/>
            </a:pPr>
            <a:endParaRPr lang="en-GB" sz="1600" b="1" i="0" dirty="0">
              <a:solidFill>
                <a:srgbClr val="374151"/>
              </a:solidFill>
              <a:effectLst/>
              <a:latin typeface="Söhne"/>
            </a:endParaRPr>
          </a:p>
        </p:txBody>
      </p:sp>
      <p:pic>
        <p:nvPicPr>
          <p:cNvPr id="4" name="Picture 3" descr="A table with numbers and text&#10;&#10;Description automatically generated">
            <a:extLst>
              <a:ext uri="{FF2B5EF4-FFF2-40B4-BE49-F238E27FC236}">
                <a16:creationId xmlns:a16="http://schemas.microsoft.com/office/drawing/2014/main" id="{95B134A9-9D4F-1A07-56BE-F942932268F8}"/>
              </a:ext>
            </a:extLst>
          </p:cNvPr>
          <p:cNvPicPr>
            <a:picLocks noChangeAspect="1"/>
          </p:cNvPicPr>
          <p:nvPr/>
        </p:nvPicPr>
        <p:blipFill>
          <a:blip r:embed="rId3"/>
          <a:stretch>
            <a:fillRect/>
          </a:stretch>
        </p:blipFill>
        <p:spPr>
          <a:xfrm>
            <a:off x="1640840" y="3699284"/>
            <a:ext cx="8646160" cy="2205653"/>
          </a:xfrm>
          <a:prstGeom prst="rect">
            <a:avLst/>
          </a:prstGeom>
        </p:spPr>
      </p:pic>
    </p:spTree>
    <p:extLst>
      <p:ext uri="{BB962C8B-B14F-4D97-AF65-F5344CB8AC3E}">
        <p14:creationId xmlns:p14="http://schemas.microsoft.com/office/powerpoint/2010/main" val="14950007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3D5C4-6809-DCF5-A87A-56B0FAC1B027}"/>
              </a:ext>
            </a:extLst>
          </p:cNvPr>
          <p:cNvSpPr>
            <a:spLocks noGrp="1"/>
          </p:cNvSpPr>
          <p:nvPr>
            <p:ph type="title"/>
          </p:nvPr>
        </p:nvSpPr>
        <p:spPr>
          <a:xfrm>
            <a:off x="2099056" y="395732"/>
            <a:ext cx="7729728" cy="904748"/>
          </a:xfrm>
        </p:spPr>
        <p:txBody>
          <a:bodyPr>
            <a:normAutofit fontScale="90000"/>
          </a:bodyPr>
          <a:lstStyle/>
          <a:p>
            <a:r>
              <a:rPr lang="en-US" altLang="zh-CN" sz="2700" b="1" u="sng" dirty="0"/>
              <a:t>Results</a:t>
            </a:r>
            <a:br>
              <a:rPr lang="en-US" altLang="zh-CN" dirty="0"/>
            </a:br>
            <a:r>
              <a:rPr lang="en-US" altLang="zh-CN" sz="2200" dirty="0"/>
              <a:t>comparison between models</a:t>
            </a:r>
            <a:endParaRPr lang="en-US" dirty="0"/>
          </a:p>
        </p:txBody>
      </p:sp>
      <p:sp>
        <p:nvSpPr>
          <p:cNvPr id="3" name="Content Placeholder 2">
            <a:extLst>
              <a:ext uri="{FF2B5EF4-FFF2-40B4-BE49-F238E27FC236}">
                <a16:creationId xmlns:a16="http://schemas.microsoft.com/office/drawing/2014/main" id="{5A9402BF-6D7C-1785-9561-5E26C5ED31DB}"/>
              </a:ext>
            </a:extLst>
          </p:cNvPr>
          <p:cNvSpPr>
            <a:spLocks noGrp="1"/>
          </p:cNvSpPr>
          <p:nvPr>
            <p:ph idx="1"/>
          </p:nvPr>
        </p:nvSpPr>
        <p:spPr>
          <a:xfrm>
            <a:off x="2231136" y="1429004"/>
            <a:ext cx="7729728" cy="3101983"/>
          </a:xfrm>
        </p:spPr>
        <p:txBody>
          <a:bodyPr>
            <a:normAutofit/>
          </a:bodyPr>
          <a:lstStyle/>
          <a:p>
            <a:pPr marL="0" indent="0" algn="l">
              <a:buNone/>
            </a:pPr>
            <a:r>
              <a:rPr lang="en-GB" b="1" i="0" dirty="0">
                <a:solidFill>
                  <a:srgbClr val="374151"/>
                </a:solidFill>
                <a:effectLst/>
                <a:latin typeface="Söhne"/>
              </a:rPr>
              <a:t>Performance Highlights</a:t>
            </a:r>
            <a:r>
              <a:rPr lang="en-GB" b="0" i="0" dirty="0">
                <a:solidFill>
                  <a:srgbClr val="374151"/>
                </a:solidFill>
                <a:effectLst/>
                <a:latin typeface="Söhne"/>
              </a:rPr>
              <a:t>:</a:t>
            </a:r>
          </a:p>
          <a:p>
            <a:pPr marL="742950" lvl="1" indent="-285750" algn="l">
              <a:buFont typeface="+mj-lt"/>
              <a:buAutoNum type="arabicPeriod"/>
            </a:pPr>
            <a:r>
              <a:rPr lang="en-GB" b="0" i="0" dirty="0">
                <a:solidFill>
                  <a:srgbClr val="374151"/>
                </a:solidFill>
                <a:effectLst/>
                <a:latin typeface="Söhne"/>
              </a:rPr>
              <a:t>MLSTM outperforms SLSTM across all metrics.</a:t>
            </a:r>
          </a:p>
          <a:p>
            <a:pPr marL="742950" lvl="1" indent="-285750" algn="l">
              <a:buFont typeface="+mj-lt"/>
              <a:buAutoNum type="arabicPeriod"/>
            </a:pPr>
            <a:r>
              <a:rPr lang="en-GB" b="0" i="0" dirty="0">
                <a:solidFill>
                  <a:srgbClr val="374151"/>
                </a:solidFill>
                <a:effectLst/>
                <a:latin typeface="Söhne"/>
              </a:rPr>
              <a:t>MAE and RMSE for MLSTM are reduced by 4.68% and 3.59% respectively compared to SLSTM.</a:t>
            </a:r>
          </a:p>
          <a:p>
            <a:pPr marL="742950" lvl="1" indent="-285750" algn="l">
              <a:buFont typeface="+mj-lt"/>
              <a:buAutoNum type="arabicPeriod"/>
            </a:pPr>
            <a:r>
              <a:rPr lang="en-GB" b="0" i="0" dirty="0">
                <a:solidFill>
                  <a:srgbClr val="374151"/>
                </a:solidFill>
                <a:effectLst/>
                <a:latin typeface="Söhne"/>
              </a:rPr>
              <a:t>MBE for MLSTM drops by 76.21% from -2.060 cm to -0.049 cm.</a:t>
            </a:r>
          </a:p>
          <a:p>
            <a:pPr marL="742950" lvl="1" indent="-285750" algn="l">
              <a:buFont typeface="+mj-lt"/>
              <a:buAutoNum type="arabicPeriod"/>
            </a:pPr>
            <a:r>
              <a:rPr lang="en-GB" b="0" i="0" dirty="0">
                <a:solidFill>
                  <a:srgbClr val="374151"/>
                </a:solidFill>
                <a:effectLst/>
                <a:latin typeface="Söhne"/>
              </a:rPr>
              <a:t>Both SLSTM and MLSTM have a strong R</a:t>
            </a:r>
            <a:r>
              <a:rPr lang="en-GB" b="0" i="0" baseline="30000" dirty="0">
                <a:solidFill>
                  <a:srgbClr val="374151"/>
                </a:solidFill>
                <a:effectLst/>
                <a:latin typeface="Söhne"/>
              </a:rPr>
              <a:t>2</a:t>
            </a:r>
            <a:r>
              <a:rPr lang="en-GB" b="0" i="0" dirty="0">
                <a:solidFill>
                  <a:srgbClr val="374151"/>
                </a:solidFill>
                <a:effectLst/>
                <a:latin typeface="Söhne"/>
              </a:rPr>
              <a:t> close to 1.</a:t>
            </a:r>
          </a:p>
          <a:p>
            <a:pPr marL="742950" lvl="1" indent="-285750" algn="l">
              <a:buFont typeface="+mj-lt"/>
              <a:buAutoNum type="arabicPeriod"/>
            </a:pPr>
            <a:r>
              <a:rPr lang="en-GB" b="0" i="0" dirty="0">
                <a:solidFill>
                  <a:srgbClr val="374151"/>
                </a:solidFill>
                <a:effectLst/>
                <a:latin typeface="Söhne"/>
              </a:rPr>
              <a:t>MLSTM's superior KGE score indicates better alignment with observed values on the test set.</a:t>
            </a:r>
          </a:p>
        </p:txBody>
      </p:sp>
      <p:pic>
        <p:nvPicPr>
          <p:cNvPr id="4" name="Picture 3" descr="A table with numbers and text&#10;&#10;Description automatically generated">
            <a:extLst>
              <a:ext uri="{FF2B5EF4-FFF2-40B4-BE49-F238E27FC236}">
                <a16:creationId xmlns:a16="http://schemas.microsoft.com/office/drawing/2014/main" id="{95B134A9-9D4F-1A07-56BE-F942932268F8}"/>
              </a:ext>
            </a:extLst>
          </p:cNvPr>
          <p:cNvPicPr>
            <a:picLocks noChangeAspect="1"/>
          </p:cNvPicPr>
          <p:nvPr/>
        </p:nvPicPr>
        <p:blipFill rotWithShape="1">
          <a:blip r:embed="rId3"/>
          <a:srcRect l="1" t="4214" r="59981" b="4468"/>
          <a:stretch/>
        </p:blipFill>
        <p:spPr>
          <a:xfrm>
            <a:off x="4195599" y="4421920"/>
            <a:ext cx="3536641" cy="1959215"/>
          </a:xfrm>
          <a:prstGeom prst="rect">
            <a:avLst/>
          </a:prstGeom>
        </p:spPr>
      </p:pic>
    </p:spTree>
    <p:extLst>
      <p:ext uri="{BB962C8B-B14F-4D97-AF65-F5344CB8AC3E}">
        <p14:creationId xmlns:p14="http://schemas.microsoft.com/office/powerpoint/2010/main" val="17134756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A0C035-EF3A-1C5B-406B-521263342467}"/>
              </a:ext>
            </a:extLst>
          </p:cNvPr>
          <p:cNvSpPr>
            <a:spLocks noGrp="1"/>
          </p:cNvSpPr>
          <p:nvPr>
            <p:ph type="title"/>
          </p:nvPr>
        </p:nvSpPr>
        <p:spPr>
          <a:xfrm>
            <a:off x="8184559" y="643467"/>
            <a:ext cx="3363974" cy="1728044"/>
          </a:xfrm>
          <a:noFill/>
          <a:ln>
            <a:solidFill>
              <a:schemeClr val="bg1"/>
            </a:solidFill>
          </a:ln>
        </p:spPr>
        <p:txBody>
          <a:bodyPr wrap="square">
            <a:normAutofit/>
          </a:bodyPr>
          <a:lstStyle/>
          <a:p>
            <a:r>
              <a:rPr lang="en-US" altLang="zh-CN" sz="2400" b="1" u="sng" dirty="0">
                <a:solidFill>
                  <a:schemeClr val="bg1"/>
                </a:solidFill>
              </a:rPr>
              <a:t>Result</a:t>
            </a:r>
            <a:br>
              <a:rPr lang="en-US" altLang="zh-CN" sz="2400" dirty="0">
                <a:solidFill>
                  <a:schemeClr val="bg1"/>
                </a:solidFill>
              </a:rPr>
            </a:br>
            <a:r>
              <a:rPr lang="en-US" altLang="zh-CN" sz="2400" dirty="0">
                <a:solidFill>
                  <a:schemeClr val="bg1"/>
                </a:solidFill>
              </a:rPr>
              <a:t>comparison between models</a:t>
            </a:r>
            <a:endParaRPr lang="en-US" sz="2400" dirty="0">
              <a:solidFill>
                <a:schemeClr val="bg1"/>
              </a:solidFill>
            </a:endParaRPr>
          </a:p>
        </p:txBody>
      </p:sp>
      <p:pic>
        <p:nvPicPr>
          <p:cNvPr id="4" name="Picture 3">
            <a:extLst>
              <a:ext uri="{FF2B5EF4-FFF2-40B4-BE49-F238E27FC236}">
                <a16:creationId xmlns:a16="http://schemas.microsoft.com/office/drawing/2014/main" id="{F9B81086-D10A-3217-E728-4C49D0F9B4CE}"/>
              </a:ext>
            </a:extLst>
          </p:cNvPr>
          <p:cNvPicPr>
            <a:picLocks noChangeAspect="1"/>
          </p:cNvPicPr>
          <p:nvPr/>
        </p:nvPicPr>
        <p:blipFill>
          <a:blip r:embed="rId3"/>
          <a:srcRect/>
          <a:stretch/>
        </p:blipFill>
        <p:spPr>
          <a:xfrm>
            <a:off x="260697" y="1873308"/>
            <a:ext cx="7016311" cy="3111383"/>
          </a:xfrm>
          <a:prstGeom prst="rect">
            <a:avLst/>
          </a:prstGeom>
        </p:spPr>
      </p:pic>
      <p:sp>
        <p:nvSpPr>
          <p:cNvPr id="3" name="Content Placeholder 2">
            <a:extLst>
              <a:ext uri="{FF2B5EF4-FFF2-40B4-BE49-F238E27FC236}">
                <a16:creationId xmlns:a16="http://schemas.microsoft.com/office/drawing/2014/main" id="{40F36C75-3E4E-E29E-9374-C6C21AC25865}"/>
              </a:ext>
            </a:extLst>
          </p:cNvPr>
          <p:cNvSpPr>
            <a:spLocks noGrp="1"/>
          </p:cNvSpPr>
          <p:nvPr>
            <p:ph idx="1"/>
          </p:nvPr>
        </p:nvSpPr>
        <p:spPr>
          <a:xfrm>
            <a:off x="8184558" y="2638044"/>
            <a:ext cx="3363974" cy="3415622"/>
          </a:xfrm>
        </p:spPr>
        <p:txBody>
          <a:bodyPr>
            <a:normAutofit/>
          </a:bodyPr>
          <a:lstStyle/>
          <a:p>
            <a:pPr marL="0" indent="0">
              <a:buNone/>
            </a:pPr>
            <a:r>
              <a:rPr lang="en-GB" b="1" i="0" dirty="0">
                <a:solidFill>
                  <a:schemeClr val="bg1"/>
                </a:solidFill>
                <a:effectLst/>
                <a:latin typeface="Söhne"/>
              </a:rPr>
              <a:t>Performance Highlights</a:t>
            </a:r>
            <a:r>
              <a:rPr lang="en-GB" b="0" i="0" dirty="0">
                <a:solidFill>
                  <a:schemeClr val="bg1"/>
                </a:solidFill>
                <a:effectLst/>
                <a:latin typeface="Söhne"/>
              </a:rPr>
              <a:t>:</a:t>
            </a:r>
          </a:p>
          <a:p>
            <a:pPr>
              <a:buFont typeface="Arial" panose="020B0604020202020204" pitchFamily="34" charset="0"/>
              <a:buChar char="•"/>
            </a:pPr>
            <a:r>
              <a:rPr lang="en-GB" b="0" i="0" dirty="0">
                <a:solidFill>
                  <a:schemeClr val="bg1"/>
                </a:solidFill>
                <a:effectLst/>
                <a:latin typeface="Söhne"/>
              </a:rPr>
              <a:t>Based on data from </a:t>
            </a:r>
            <a:r>
              <a:rPr lang="en-GB" dirty="0">
                <a:solidFill>
                  <a:schemeClr val="bg1"/>
                </a:solidFill>
                <a:latin typeface="Söhne"/>
              </a:rPr>
              <a:t>one of Canada</a:t>
            </a:r>
            <a:r>
              <a:rPr lang="en-GB" b="0" i="0" dirty="0">
                <a:solidFill>
                  <a:schemeClr val="bg1"/>
                </a:solidFill>
                <a:effectLst/>
                <a:latin typeface="Söhne"/>
              </a:rPr>
              <a:t> station, MLSTM‘s predictions align more closely with</a:t>
            </a:r>
            <a:r>
              <a:rPr lang="zh-CN" altLang="en-US" b="0" i="0" dirty="0">
                <a:solidFill>
                  <a:schemeClr val="bg1"/>
                </a:solidFill>
                <a:effectLst/>
                <a:latin typeface="Söhne"/>
              </a:rPr>
              <a:t> </a:t>
            </a:r>
            <a:r>
              <a:rPr lang="en-US" altLang="zh-CN" b="0" i="0" dirty="0">
                <a:solidFill>
                  <a:schemeClr val="bg1"/>
                </a:solidFill>
                <a:effectLst/>
                <a:latin typeface="Söhne"/>
              </a:rPr>
              <a:t>the</a:t>
            </a:r>
            <a:r>
              <a:rPr lang="en-GB" b="0" i="0" dirty="0">
                <a:solidFill>
                  <a:schemeClr val="bg1"/>
                </a:solidFill>
                <a:effectLst/>
                <a:latin typeface="Söhne"/>
              </a:rPr>
              <a:t> actual values.</a:t>
            </a:r>
          </a:p>
          <a:p>
            <a:pPr>
              <a:buFont typeface="Arial" panose="020B0604020202020204" pitchFamily="34" charset="0"/>
              <a:buChar char="•"/>
            </a:pPr>
            <a:r>
              <a:rPr lang="en-GB" b="0" i="0" dirty="0">
                <a:solidFill>
                  <a:schemeClr val="bg1"/>
                </a:solidFill>
                <a:effectLst/>
                <a:latin typeface="Söhne"/>
              </a:rPr>
              <a:t>MLSTM shows no obvious overfitting patterns, emphasizing its reliability and accuracy.</a:t>
            </a:r>
          </a:p>
          <a:p>
            <a:endParaRPr lang="en-US" dirty="0">
              <a:solidFill>
                <a:schemeClr val="bg1"/>
              </a:solidFill>
            </a:endParaRPr>
          </a:p>
        </p:txBody>
      </p:sp>
    </p:spTree>
    <p:extLst>
      <p:ext uri="{BB962C8B-B14F-4D97-AF65-F5344CB8AC3E}">
        <p14:creationId xmlns:p14="http://schemas.microsoft.com/office/powerpoint/2010/main" val="3175362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ying a bow in an arrangment of presents">
            <a:extLst>
              <a:ext uri="{FF2B5EF4-FFF2-40B4-BE49-F238E27FC236}">
                <a16:creationId xmlns:a16="http://schemas.microsoft.com/office/drawing/2014/main" id="{0F452944-053D-2E53-73EE-25B556E17468}"/>
              </a:ext>
            </a:extLst>
          </p:cNvPr>
          <p:cNvPicPr>
            <a:picLocks noChangeAspect="1"/>
          </p:cNvPicPr>
          <p:nvPr/>
        </p:nvPicPr>
        <p:blipFill rotWithShape="1">
          <a:blip r:embed="rId2">
            <a:duotone>
              <a:schemeClr val="accent1">
                <a:shade val="45000"/>
                <a:satMod val="135000"/>
              </a:schemeClr>
              <a:prstClr val="white"/>
            </a:duotone>
            <a:alphaModFix amt="35000"/>
          </a:blip>
          <a:srcRect t="7025" r="-1" b="8703"/>
          <a:stretch/>
        </p:blipFill>
        <p:spPr>
          <a:xfrm>
            <a:off x="20" y="10"/>
            <a:ext cx="12191675" cy="6857990"/>
          </a:xfrm>
          <a:prstGeom prst="rect">
            <a:avLst/>
          </a:prstGeom>
        </p:spPr>
      </p:pic>
      <p:sp>
        <p:nvSpPr>
          <p:cNvPr id="2" name="Title 1">
            <a:extLst>
              <a:ext uri="{FF2B5EF4-FFF2-40B4-BE49-F238E27FC236}">
                <a16:creationId xmlns:a16="http://schemas.microsoft.com/office/drawing/2014/main" id="{7FBC7DA3-9BB1-44EC-1120-B92CE64B7DA2}"/>
              </a:ext>
            </a:extLst>
          </p:cNvPr>
          <p:cNvSpPr>
            <a:spLocks noGrp="1"/>
          </p:cNvSpPr>
          <p:nvPr>
            <p:ph type="title"/>
          </p:nvPr>
        </p:nvSpPr>
        <p:spPr>
          <a:xfrm>
            <a:off x="3948647" y="3139439"/>
            <a:ext cx="4294419" cy="579121"/>
          </a:xfrm>
        </p:spPr>
        <p:txBody>
          <a:bodyPr vert="horz" lIns="91440" tIns="45720" rIns="91440" bIns="45720" rtlCol="0" anchor="t">
            <a:normAutofit/>
          </a:bodyPr>
          <a:lstStyle/>
          <a:p>
            <a:r>
              <a:rPr lang="en-US" sz="3200"/>
              <a:t>Thank you!</a:t>
            </a:r>
          </a:p>
        </p:txBody>
      </p:sp>
    </p:spTree>
    <p:extLst>
      <p:ext uri="{BB962C8B-B14F-4D97-AF65-F5344CB8AC3E}">
        <p14:creationId xmlns:p14="http://schemas.microsoft.com/office/powerpoint/2010/main" val="3655037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2">
                <a:tint val="40000"/>
                <a:hueOff val="0"/>
                <a:satOff val="0"/>
                <a:lumOff val="0"/>
                <a:alphaOff val="0"/>
                <a:tint val="97000"/>
                <a:satMod val="100000"/>
                <a:lumMod val="102000"/>
              </a:schemeClr>
            </a:gs>
            <a:gs pos="50000">
              <a:schemeClr val="accent2">
                <a:tint val="40000"/>
                <a:hueOff val="0"/>
                <a:satOff val="0"/>
                <a:lumOff val="0"/>
                <a:alphaOff val="0"/>
                <a:shade val="100000"/>
                <a:satMod val="103000"/>
                <a:lumMod val="100000"/>
              </a:schemeClr>
            </a:gs>
            <a:gs pos="100000">
              <a:schemeClr val="accent2">
                <a:tint val="40000"/>
                <a:hueOff val="0"/>
                <a:satOff val="0"/>
                <a:lumOff val="0"/>
                <a:alphaOff val="0"/>
                <a:shade val="93000"/>
                <a:satMod val="110000"/>
                <a:lumMod val="99000"/>
              </a:schemeClr>
            </a:gs>
          </a:gsLst>
          <a:lin ang="5400000" scaled="0"/>
        </a:gradFill>
        <a:effectLst/>
      </p:bgPr>
    </p:bg>
    <p:spTree>
      <p:nvGrpSpPr>
        <p:cNvPr id="1" name=""/>
        <p:cNvGrpSpPr/>
        <p:nvPr/>
      </p:nvGrpSpPr>
      <p:grpSpPr>
        <a:xfrm>
          <a:off x="0" y="0"/>
          <a:ext cx="0" cy="0"/>
          <a:chOff x="0" y="0"/>
          <a:chExt cx="0" cy="0"/>
        </a:xfrm>
      </p:grpSpPr>
      <p:pic>
        <p:nvPicPr>
          <p:cNvPr id="1026" name="Picture 2" descr="日照金山蓝天背景下的雪山山天空雪景景观自然风景美丽的大自然旅游宣传壁纸电脑壁纸">
            <a:extLst>
              <a:ext uri="{FF2B5EF4-FFF2-40B4-BE49-F238E27FC236}">
                <a16:creationId xmlns:a16="http://schemas.microsoft.com/office/drawing/2014/main" id="{A1E00182-45E4-EF30-1579-B7F9F7BB4205}"/>
              </a:ext>
            </a:extLst>
          </p:cNvPr>
          <p:cNvPicPr>
            <a:picLocks noChangeAspect="1" noChangeArrowheads="1"/>
          </p:cNvPicPr>
          <p:nvPr/>
        </p:nvPicPr>
        <p:blipFill>
          <a:blip r:embed="rId3">
            <a:alphaModFix amt="50000"/>
            <a:extLst>
              <a:ext uri="{28A0092B-C50C-407E-A947-70E740481C1C}">
                <a14:useLocalDpi xmlns:a14="http://schemas.microsoft.com/office/drawing/2010/main" val="0"/>
              </a:ext>
            </a:extLst>
          </a:blip>
          <a:srcRect/>
          <a:stretch>
            <a:fillRect/>
          </a:stretch>
        </p:blipFill>
        <p:spPr bwMode="auto">
          <a:xfrm>
            <a:off x="109182" y="0"/>
            <a:ext cx="12222178"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43C77681-CDCF-B6CF-BCC0-4C5285884F83}"/>
              </a:ext>
            </a:extLst>
          </p:cNvPr>
          <p:cNvGrpSpPr/>
          <p:nvPr/>
        </p:nvGrpSpPr>
        <p:grpSpPr>
          <a:xfrm>
            <a:off x="1089471" y="2466975"/>
            <a:ext cx="10261600" cy="1924049"/>
            <a:chOff x="1089471" y="2466975"/>
            <a:chExt cx="10261600" cy="1924049"/>
          </a:xfrm>
          <a:effectLst>
            <a:glow rad="476608">
              <a:schemeClr val="bg1">
                <a:alpha val="40000"/>
              </a:schemeClr>
            </a:glow>
          </a:effectLst>
        </p:grpSpPr>
        <p:sp>
          <p:nvSpPr>
            <p:cNvPr id="19" name="Rounded Rectangle 18">
              <a:extLst>
                <a:ext uri="{FF2B5EF4-FFF2-40B4-BE49-F238E27FC236}">
                  <a16:creationId xmlns:a16="http://schemas.microsoft.com/office/drawing/2014/main" id="{A1646486-A933-7C3D-C215-47505208675F}"/>
                </a:ext>
              </a:extLst>
            </p:cNvPr>
            <p:cNvSpPr/>
            <p:nvPr/>
          </p:nvSpPr>
          <p:spPr>
            <a:xfrm>
              <a:off x="1089471" y="2466975"/>
              <a:ext cx="3206750" cy="1924049"/>
            </a:xfrm>
            <a:prstGeom prst="roundRect">
              <a:avLst/>
            </a:prstGeom>
            <a:solidFill>
              <a:schemeClr val="tx2">
                <a:lumMod val="50000"/>
                <a:alpha val="49729"/>
              </a:schemeClr>
            </a:solidFill>
            <a:ln>
              <a:noFill/>
            </a:ln>
            <a:effectLst>
              <a:outerShdw blurRad="50800" dist="50800" dir="5400000" algn="ctr" rotWithShape="0">
                <a:srgbClr val="000000">
                  <a:alpha val="81975"/>
                </a:srgbClr>
              </a:outerShdw>
            </a:effectLst>
          </p:spPr>
          <p:style>
            <a:lnRef idx="0">
              <a:schemeClr val="dk2">
                <a:shade val="80000"/>
                <a:hueOff val="0"/>
                <a:satOff val="0"/>
                <a:lumOff val="0"/>
                <a:alphaOff val="0"/>
              </a:schemeClr>
            </a:lnRef>
            <a:fillRef idx="3">
              <a:schemeClr val="lt1">
                <a:hueOff val="0"/>
                <a:satOff val="0"/>
                <a:lumOff val="0"/>
                <a:alphaOff val="0"/>
              </a:schemeClr>
            </a:fillRef>
            <a:effectRef idx="2">
              <a:schemeClr val="lt1">
                <a:hueOff val="0"/>
                <a:satOff val="0"/>
                <a:lumOff val="0"/>
                <a:alphaOff val="0"/>
              </a:schemeClr>
            </a:effectRef>
            <a:fontRef idx="minor">
              <a:schemeClr val="dk2">
                <a:hueOff val="0"/>
                <a:satOff val="0"/>
                <a:lumOff val="0"/>
                <a:alphaOff val="0"/>
              </a:schemeClr>
            </a:fontRef>
          </p:style>
          <p:txBody>
            <a:bodyPr spcFirstLastPara="0" vert="horz" wrap="square" lIns="167640" tIns="167640" rIns="167640" bIns="167640" numCol="1" spcCol="1270" anchor="ctr" anchorCtr="0">
              <a:noAutofit/>
            </a:bodyPr>
            <a:lstStyle/>
            <a:p>
              <a:pPr marL="0" lvl="0" indent="0" algn="ctr" defTabSz="1955800">
                <a:lnSpc>
                  <a:spcPct val="90000"/>
                </a:lnSpc>
                <a:spcBef>
                  <a:spcPct val="0"/>
                </a:spcBef>
                <a:spcAft>
                  <a:spcPct val="35000"/>
                </a:spcAft>
                <a:buNone/>
              </a:pPr>
              <a:r>
                <a:rPr lang="en-US" altLang="zh-CN" sz="4000" kern="1200" dirty="0">
                  <a:solidFill>
                    <a:schemeClr val="bg1"/>
                  </a:solidFill>
                </a:rPr>
                <a:t>Background</a:t>
              </a:r>
              <a:r>
                <a:rPr lang="zh-CN" altLang="en-US" sz="4000" kern="1200" dirty="0">
                  <a:solidFill>
                    <a:schemeClr val="bg1"/>
                  </a:solidFill>
                </a:rPr>
                <a:t> </a:t>
              </a:r>
              <a:r>
                <a:rPr lang="en-GB" altLang="zh-CN" sz="4000" kern="1200" dirty="0">
                  <a:solidFill>
                    <a:schemeClr val="bg1"/>
                  </a:solidFill>
                </a:rPr>
                <a:t>I</a:t>
              </a:r>
              <a:r>
                <a:rPr lang="en-US" altLang="zh-CN" sz="4000" kern="1200" dirty="0">
                  <a:solidFill>
                    <a:schemeClr val="bg1"/>
                  </a:solidFill>
                </a:rPr>
                <a:t>ntroduction</a:t>
              </a:r>
              <a:endParaRPr lang="en-US" sz="4000" kern="1200" dirty="0">
                <a:solidFill>
                  <a:schemeClr val="bg1"/>
                </a:solidFill>
              </a:endParaRPr>
            </a:p>
          </p:txBody>
        </p:sp>
        <p:sp>
          <p:nvSpPr>
            <p:cNvPr id="20" name="Rounded Rectangle 19">
              <a:extLst>
                <a:ext uri="{FF2B5EF4-FFF2-40B4-BE49-F238E27FC236}">
                  <a16:creationId xmlns:a16="http://schemas.microsoft.com/office/drawing/2014/main" id="{80DB6471-0A98-47EC-7B89-3BA723990090}"/>
                </a:ext>
              </a:extLst>
            </p:cNvPr>
            <p:cNvSpPr/>
            <p:nvPr/>
          </p:nvSpPr>
          <p:spPr>
            <a:xfrm>
              <a:off x="4616895" y="2466975"/>
              <a:ext cx="3206750" cy="1924049"/>
            </a:xfrm>
            <a:prstGeom prst="roundRect">
              <a:avLst/>
            </a:prstGeom>
            <a:solidFill>
              <a:schemeClr val="tx2">
                <a:lumMod val="50000"/>
                <a:alpha val="49359"/>
              </a:schemeClr>
            </a:solidFill>
            <a:effectLst>
              <a:outerShdw blurRad="50800" dist="50800" dir="5400000" algn="ctr" rotWithShape="0">
                <a:srgbClr val="000000">
                  <a:alpha val="82224"/>
                </a:srgbClr>
              </a:outerShdw>
            </a:effectLst>
          </p:spPr>
          <p:style>
            <a:lnRef idx="0">
              <a:schemeClr val="dk2">
                <a:shade val="80000"/>
                <a:hueOff val="0"/>
                <a:satOff val="0"/>
                <a:lumOff val="0"/>
                <a:alphaOff val="0"/>
              </a:schemeClr>
            </a:lnRef>
            <a:fillRef idx="3">
              <a:scrgbClr r="0" g="0" b="0"/>
            </a:fillRef>
            <a:effectRef idx="2">
              <a:schemeClr val="lt1">
                <a:hueOff val="0"/>
                <a:satOff val="0"/>
                <a:lumOff val="0"/>
                <a:alphaOff val="0"/>
              </a:schemeClr>
            </a:effectRef>
            <a:fontRef idx="minor">
              <a:schemeClr val="dk2">
                <a:hueOff val="0"/>
                <a:satOff val="0"/>
                <a:lumOff val="0"/>
                <a:alphaOff val="0"/>
              </a:schemeClr>
            </a:fontRef>
          </p:style>
          <p:txBody>
            <a:bodyPr spcFirstLastPara="0" vert="horz" wrap="square" lIns="167640" tIns="167640" rIns="167640" bIns="167640" numCol="1" spcCol="1270" anchor="ctr" anchorCtr="0">
              <a:noAutofit/>
            </a:bodyPr>
            <a:lstStyle/>
            <a:p>
              <a:pPr marL="0" lvl="0" indent="0" algn="ctr" defTabSz="1955800">
                <a:lnSpc>
                  <a:spcPct val="90000"/>
                </a:lnSpc>
                <a:spcBef>
                  <a:spcPct val="0"/>
                </a:spcBef>
                <a:spcAft>
                  <a:spcPct val="35000"/>
                </a:spcAft>
                <a:buNone/>
              </a:pPr>
              <a:r>
                <a:rPr lang="en-US" sz="4000" kern="1200" dirty="0">
                  <a:solidFill>
                    <a:schemeClr val="bg1"/>
                  </a:solidFill>
                </a:rPr>
                <a:t>Proposed Solution</a:t>
              </a:r>
            </a:p>
          </p:txBody>
        </p:sp>
        <p:sp>
          <p:nvSpPr>
            <p:cNvPr id="21" name="Rounded Rectangle 20">
              <a:extLst>
                <a:ext uri="{FF2B5EF4-FFF2-40B4-BE49-F238E27FC236}">
                  <a16:creationId xmlns:a16="http://schemas.microsoft.com/office/drawing/2014/main" id="{76F0FDB1-4CDF-CFCC-84F6-705E33A802CF}"/>
                </a:ext>
              </a:extLst>
            </p:cNvPr>
            <p:cNvSpPr/>
            <p:nvPr/>
          </p:nvSpPr>
          <p:spPr>
            <a:xfrm>
              <a:off x="8144321" y="2466975"/>
              <a:ext cx="3206750" cy="1924049"/>
            </a:xfrm>
            <a:prstGeom prst="roundRect">
              <a:avLst/>
            </a:prstGeom>
            <a:solidFill>
              <a:schemeClr val="tx2">
                <a:lumMod val="75000"/>
                <a:alpha val="38150"/>
              </a:schemeClr>
            </a:solidFill>
            <a:effectLst>
              <a:glow>
                <a:schemeClr val="accent1">
                  <a:alpha val="40000"/>
                </a:schemeClr>
              </a:glow>
              <a:outerShdw blurRad="50800" dist="50800" dir="5400000" sx="98000" sy="98000" algn="ctr" rotWithShape="0">
                <a:srgbClr val="000000">
                  <a:alpha val="80131"/>
                </a:srgbClr>
              </a:outerShdw>
              <a:reflection blurRad="6350" stA="50000" endA="300" endPos="0" dist="50800" dir="5400000" sy="-100000" algn="bl" rotWithShape="0"/>
              <a:softEdge rad="0"/>
            </a:effectLst>
          </p:spPr>
          <p:style>
            <a:lnRef idx="0">
              <a:schemeClr val="dk2">
                <a:shade val="80000"/>
                <a:hueOff val="0"/>
                <a:satOff val="0"/>
                <a:lumOff val="0"/>
                <a:alphaOff val="0"/>
              </a:schemeClr>
            </a:lnRef>
            <a:fillRef idx="3">
              <a:scrgbClr r="0" g="0" b="0"/>
            </a:fillRef>
            <a:effectRef idx="2">
              <a:scrgbClr r="0" g="0" b="0"/>
            </a:effectRef>
            <a:fontRef idx="minor">
              <a:schemeClr val="dk2">
                <a:hueOff val="0"/>
                <a:satOff val="0"/>
                <a:lumOff val="0"/>
                <a:alphaOff val="0"/>
              </a:schemeClr>
            </a:fontRef>
          </p:style>
          <p:txBody>
            <a:bodyPr spcFirstLastPara="0" vert="horz" wrap="square" lIns="167640" tIns="167640" rIns="167640" bIns="167640" numCol="1" spcCol="1270" anchor="ctr" anchorCtr="0">
              <a:noAutofit/>
            </a:bodyPr>
            <a:lstStyle/>
            <a:p>
              <a:pPr marL="0" lvl="0" indent="0" algn="ctr" defTabSz="1955800">
                <a:lnSpc>
                  <a:spcPct val="90000"/>
                </a:lnSpc>
                <a:spcBef>
                  <a:spcPct val="0"/>
                </a:spcBef>
                <a:spcAft>
                  <a:spcPct val="35000"/>
                </a:spcAft>
                <a:buNone/>
              </a:pPr>
              <a:r>
                <a:rPr lang="en-US" altLang="zh-CN" sz="4000" kern="1200" dirty="0">
                  <a:solidFill>
                    <a:schemeClr val="bg1"/>
                  </a:solidFill>
                </a:rPr>
                <a:t>Results</a:t>
              </a:r>
              <a:endParaRPr lang="en-US" sz="4000" kern="1200" dirty="0">
                <a:solidFill>
                  <a:schemeClr val="bg1"/>
                </a:solidFill>
              </a:endParaRPr>
            </a:p>
          </p:txBody>
        </p:sp>
      </p:grpSp>
    </p:spTree>
    <p:extLst>
      <p:ext uri="{BB962C8B-B14F-4D97-AF65-F5344CB8AC3E}">
        <p14:creationId xmlns:p14="http://schemas.microsoft.com/office/powerpoint/2010/main" val="1021270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pic>
        <p:nvPicPr>
          <p:cNvPr id="8" name="Picture 7" descr="Work tools on a red background">
            <a:extLst>
              <a:ext uri="{FF2B5EF4-FFF2-40B4-BE49-F238E27FC236}">
                <a16:creationId xmlns:a16="http://schemas.microsoft.com/office/drawing/2014/main" id="{BD9C3C33-5C44-39C5-A3F5-59672FD00B2A}"/>
              </a:ext>
            </a:extLst>
          </p:cNvPr>
          <p:cNvPicPr>
            <a:picLocks noChangeAspect="1"/>
          </p:cNvPicPr>
          <p:nvPr/>
        </p:nvPicPr>
        <p:blipFill rotWithShape="1">
          <a:blip r:embed="rId3">
            <a:duotone>
              <a:schemeClr val="accent2">
                <a:shade val="45000"/>
                <a:satMod val="135000"/>
              </a:schemeClr>
              <a:prstClr val="white"/>
            </a:duotone>
            <a:alphaModFix amt="2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FE8AA502-BE62-C36A-499C-8A737BD1BC42}"/>
              </a:ext>
            </a:extLst>
          </p:cNvPr>
          <p:cNvSpPr>
            <a:spLocks noGrp="1"/>
          </p:cNvSpPr>
          <p:nvPr>
            <p:ph type="title"/>
          </p:nvPr>
        </p:nvSpPr>
        <p:spPr>
          <a:solidFill>
            <a:srgbClr val="FFFFFF">
              <a:alpha val="80000"/>
            </a:srgbClr>
          </a:solidFill>
        </p:spPr>
        <p:txBody>
          <a:bodyPr>
            <a:normAutofit/>
          </a:bodyPr>
          <a:lstStyle/>
          <a:p>
            <a:r>
              <a:rPr lang="en-US" b="1" dirty="0"/>
              <a:t>Background</a:t>
            </a:r>
            <a:r>
              <a:rPr lang="zh-CN" altLang="en-US" b="1" dirty="0"/>
              <a:t> </a:t>
            </a:r>
            <a:r>
              <a:rPr lang="en-US" altLang="zh-CN" b="1" dirty="0"/>
              <a:t>introduction</a:t>
            </a:r>
            <a:endParaRPr lang="en-US" b="1" dirty="0"/>
          </a:p>
        </p:txBody>
      </p:sp>
      <p:graphicFrame>
        <p:nvGraphicFramePr>
          <p:cNvPr id="9" name="Content Placeholder 2">
            <a:extLst>
              <a:ext uri="{FF2B5EF4-FFF2-40B4-BE49-F238E27FC236}">
                <a16:creationId xmlns:a16="http://schemas.microsoft.com/office/drawing/2014/main" id="{5249B30E-E84C-28B9-2910-25A01DD9B059}"/>
              </a:ext>
            </a:extLst>
          </p:cNvPr>
          <p:cNvGraphicFramePr>
            <a:graphicFrameLocks noGrp="1"/>
          </p:cNvGraphicFramePr>
          <p:nvPr>
            <p:ph idx="1"/>
            <p:extLst>
              <p:ext uri="{D42A27DB-BD31-4B8C-83A1-F6EECF244321}">
                <p14:modId xmlns:p14="http://schemas.microsoft.com/office/powerpoint/2010/main" val="3433400146"/>
              </p:ext>
            </p:extLst>
          </p:nvPr>
        </p:nvGraphicFramePr>
        <p:xfrm>
          <a:off x="1759528" y="2638425"/>
          <a:ext cx="8866908" cy="31019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122297718"/>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0CA62-394F-ADEE-9900-F377CFFD0FE4}"/>
              </a:ext>
            </a:extLst>
          </p:cNvPr>
          <p:cNvSpPr>
            <a:spLocks noGrp="1"/>
          </p:cNvSpPr>
          <p:nvPr>
            <p:ph type="title"/>
          </p:nvPr>
        </p:nvSpPr>
        <p:spPr>
          <a:xfrm>
            <a:off x="804671" y="978776"/>
            <a:ext cx="7596378" cy="1174991"/>
          </a:xfrm>
        </p:spPr>
        <p:txBody>
          <a:bodyPr>
            <a:normAutofit/>
          </a:bodyPr>
          <a:lstStyle/>
          <a:p>
            <a:r>
              <a:rPr lang="en-US" sz="2400" b="1" u="sng" dirty="0"/>
              <a:t>Background</a:t>
            </a:r>
            <a:r>
              <a:rPr lang="zh-CN" altLang="en-US" sz="2400" b="1" u="sng" dirty="0"/>
              <a:t> </a:t>
            </a:r>
            <a:r>
              <a:rPr lang="en-US" altLang="zh-CN" sz="2400" b="1" u="sng" dirty="0"/>
              <a:t>introduction</a:t>
            </a:r>
            <a:br>
              <a:rPr lang="en-US" altLang="zh-CN" sz="2400" b="1" dirty="0"/>
            </a:br>
            <a:r>
              <a:rPr lang="en-US" altLang="zh-CN" sz="2000" dirty="0"/>
              <a:t>the importance of SWE</a:t>
            </a:r>
            <a:endParaRPr lang="en-US" sz="2400" dirty="0"/>
          </a:p>
        </p:txBody>
      </p:sp>
      <p:sp>
        <p:nvSpPr>
          <p:cNvPr id="3" name="Content Placeholder 2">
            <a:extLst>
              <a:ext uri="{FF2B5EF4-FFF2-40B4-BE49-F238E27FC236}">
                <a16:creationId xmlns:a16="http://schemas.microsoft.com/office/drawing/2014/main" id="{5E9E59A5-17D1-8CA9-779B-6F77934878F7}"/>
              </a:ext>
            </a:extLst>
          </p:cNvPr>
          <p:cNvSpPr>
            <a:spLocks noGrp="1"/>
          </p:cNvSpPr>
          <p:nvPr>
            <p:ph idx="1"/>
          </p:nvPr>
        </p:nvSpPr>
        <p:spPr>
          <a:xfrm>
            <a:off x="804671" y="2443162"/>
            <a:ext cx="7596379" cy="4046537"/>
          </a:xfrm>
        </p:spPr>
        <p:txBody>
          <a:bodyPr>
            <a:normAutofit/>
          </a:bodyPr>
          <a:lstStyle/>
          <a:p>
            <a:pPr>
              <a:lnSpc>
                <a:spcPct val="90000"/>
              </a:lnSpc>
              <a:buFont typeface="Arial" panose="020B0604020202020204" pitchFamily="34" charset="0"/>
              <a:buChar char="•"/>
            </a:pPr>
            <a:r>
              <a:rPr lang="en-GB" sz="2000" b="1" i="0" dirty="0">
                <a:effectLst/>
                <a:latin typeface="Söhne"/>
              </a:rPr>
              <a:t>Climate Change Impact</a:t>
            </a:r>
            <a:r>
              <a:rPr lang="en-GB" sz="2000" b="0" i="0" dirty="0">
                <a:effectLst/>
                <a:latin typeface="Söhne"/>
              </a:rPr>
              <a:t>:</a:t>
            </a:r>
          </a:p>
          <a:p>
            <a:pPr lvl="1">
              <a:lnSpc>
                <a:spcPct val="90000"/>
              </a:lnSpc>
            </a:pPr>
            <a:r>
              <a:rPr lang="en-GB" sz="1800" b="0" i="0" dirty="0">
                <a:effectLst/>
                <a:latin typeface="Söhne"/>
              </a:rPr>
              <a:t>Consistent forecasts of near-surface warming due to greenhouse gases (Barnett et al., 2005).</a:t>
            </a:r>
          </a:p>
          <a:p>
            <a:pPr lvl="1">
              <a:lnSpc>
                <a:spcPct val="90000"/>
              </a:lnSpc>
            </a:pPr>
            <a:r>
              <a:rPr lang="en-GB" sz="1800" b="0" i="0" dirty="0">
                <a:effectLst/>
                <a:latin typeface="Söhne"/>
              </a:rPr>
              <a:t>Effects: Decreased winter snowfall, faster spring snow melt, shifted peak river runoff timing.</a:t>
            </a:r>
          </a:p>
          <a:p>
            <a:pPr>
              <a:lnSpc>
                <a:spcPct val="90000"/>
              </a:lnSpc>
              <a:buFont typeface="Arial" panose="020B0604020202020204" pitchFamily="34" charset="0"/>
              <a:buChar char="•"/>
            </a:pPr>
            <a:r>
              <a:rPr lang="en-GB" sz="2000" b="1" i="0" dirty="0">
                <a:effectLst/>
                <a:latin typeface="Söhne"/>
              </a:rPr>
              <a:t>Significance of SWE</a:t>
            </a:r>
            <a:r>
              <a:rPr lang="en-GB" sz="2000" b="0" i="0" dirty="0">
                <a:effectLst/>
                <a:latin typeface="Söhne"/>
              </a:rPr>
              <a:t>:</a:t>
            </a:r>
          </a:p>
          <a:p>
            <a:pPr lvl="1">
              <a:lnSpc>
                <a:spcPct val="90000"/>
              </a:lnSpc>
            </a:pPr>
            <a:r>
              <a:rPr lang="en-GB" sz="1800" b="0" i="0" dirty="0">
                <a:effectLst/>
                <a:latin typeface="Söhne"/>
              </a:rPr>
              <a:t>Defines the total water content in snowpack.</a:t>
            </a:r>
          </a:p>
          <a:p>
            <a:pPr lvl="1">
              <a:lnSpc>
                <a:spcPct val="90000"/>
              </a:lnSpc>
            </a:pPr>
            <a:r>
              <a:rPr lang="en-GB" sz="1800" b="0" i="0" dirty="0">
                <a:effectLst/>
                <a:latin typeface="Söhne"/>
              </a:rPr>
              <a:t>Essential for areas like California with major water storage in snowpack (</a:t>
            </a:r>
            <a:r>
              <a:rPr lang="en-GB" sz="1800" b="0" i="0" dirty="0" err="1">
                <a:effectLst/>
                <a:latin typeface="Söhne"/>
              </a:rPr>
              <a:t>Siirila</a:t>
            </a:r>
            <a:r>
              <a:rPr lang="en-GB" sz="1800" b="0" i="0" dirty="0">
                <a:effectLst/>
                <a:latin typeface="Söhne"/>
              </a:rPr>
              <a:t>-Woodburn et al., 2021).</a:t>
            </a:r>
          </a:p>
          <a:p>
            <a:pPr lvl="1">
              <a:lnSpc>
                <a:spcPct val="90000"/>
              </a:lnSpc>
            </a:pPr>
            <a:r>
              <a:rPr lang="en-GB" sz="1800" b="0" i="0" dirty="0">
                <a:effectLst/>
                <a:latin typeface="Söhne"/>
              </a:rPr>
              <a:t>Implications for agriculture, flood prevention, and daily water consumption for 1.2 billion people globally</a:t>
            </a:r>
            <a:r>
              <a:rPr lang="en-GB" sz="1800" b="0" i="0" dirty="0">
                <a:effectLst/>
              </a:rPr>
              <a:t>.</a:t>
            </a:r>
          </a:p>
        </p:txBody>
      </p:sp>
      <p:pic>
        <p:nvPicPr>
          <p:cNvPr id="29" name="Picture 4" descr="Magnifying glass showing decling performance">
            <a:extLst>
              <a:ext uri="{FF2B5EF4-FFF2-40B4-BE49-F238E27FC236}">
                <a16:creationId xmlns:a16="http://schemas.microsoft.com/office/drawing/2014/main" id="{31BAEC2D-5E65-9FF5-F369-B095357C406A}"/>
              </a:ext>
            </a:extLst>
          </p:cNvPr>
          <p:cNvPicPr>
            <a:picLocks noChangeAspect="1"/>
          </p:cNvPicPr>
          <p:nvPr/>
        </p:nvPicPr>
        <p:blipFill rotWithShape="1">
          <a:blip r:embed="rId3"/>
          <a:srcRect l="12608" r="42061" b="-1"/>
          <a:stretch/>
        </p:blipFill>
        <p:spPr>
          <a:xfrm>
            <a:off x="9001125" y="10"/>
            <a:ext cx="3190874" cy="6857990"/>
          </a:xfrm>
          <a:prstGeom prst="rect">
            <a:avLst/>
          </a:prstGeom>
        </p:spPr>
      </p:pic>
    </p:spTree>
    <p:extLst>
      <p:ext uri="{BB962C8B-B14F-4D97-AF65-F5344CB8AC3E}">
        <p14:creationId xmlns:p14="http://schemas.microsoft.com/office/powerpoint/2010/main" val="35359694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790F6-1AE5-98EC-3F28-2D8F5ED4315F}"/>
              </a:ext>
            </a:extLst>
          </p:cNvPr>
          <p:cNvSpPr>
            <a:spLocks noGrp="1"/>
          </p:cNvSpPr>
          <p:nvPr>
            <p:ph type="title"/>
          </p:nvPr>
        </p:nvSpPr>
        <p:spPr>
          <a:xfrm>
            <a:off x="4279900" y="712076"/>
            <a:ext cx="7327900" cy="1174991"/>
          </a:xfrm>
        </p:spPr>
        <p:txBody>
          <a:bodyPr>
            <a:normAutofit/>
          </a:bodyPr>
          <a:lstStyle/>
          <a:p>
            <a:r>
              <a:rPr lang="en-US" sz="2000" b="1" u="sng" dirty="0"/>
              <a:t>Background</a:t>
            </a:r>
            <a:r>
              <a:rPr lang="zh-CN" altLang="en-US" sz="2000" b="1" u="sng" dirty="0"/>
              <a:t> </a:t>
            </a:r>
            <a:r>
              <a:rPr lang="en-US" altLang="zh-CN" sz="2000" b="1" u="sng" dirty="0"/>
              <a:t>introduction</a:t>
            </a:r>
            <a:br>
              <a:rPr lang="en-US" altLang="zh-CN" sz="2000" b="1" dirty="0"/>
            </a:br>
            <a:r>
              <a:rPr lang="en-US" altLang="zh-CN" sz="2000" dirty="0"/>
              <a:t>Traditional Estimation Methods</a:t>
            </a:r>
            <a:endParaRPr lang="en-US" sz="2000" dirty="0"/>
          </a:p>
        </p:txBody>
      </p:sp>
      <p:sp>
        <p:nvSpPr>
          <p:cNvPr id="3" name="Content Placeholder 2">
            <a:extLst>
              <a:ext uri="{FF2B5EF4-FFF2-40B4-BE49-F238E27FC236}">
                <a16:creationId xmlns:a16="http://schemas.microsoft.com/office/drawing/2014/main" id="{5A0BE3FB-011B-0674-1FDC-73659583240E}"/>
              </a:ext>
            </a:extLst>
          </p:cNvPr>
          <p:cNvSpPr>
            <a:spLocks noGrp="1"/>
          </p:cNvSpPr>
          <p:nvPr>
            <p:ph idx="1"/>
          </p:nvPr>
        </p:nvSpPr>
        <p:spPr>
          <a:xfrm>
            <a:off x="4279900" y="2362200"/>
            <a:ext cx="7683500" cy="4152900"/>
          </a:xfrm>
        </p:spPr>
        <p:txBody>
          <a:bodyPr>
            <a:normAutofit/>
          </a:bodyPr>
          <a:lstStyle/>
          <a:p>
            <a:pPr algn="l">
              <a:buFont typeface="+mj-lt"/>
              <a:buAutoNum type="arabicPeriod"/>
            </a:pPr>
            <a:r>
              <a:rPr lang="en-GB" sz="2000" b="1" i="0" dirty="0">
                <a:solidFill>
                  <a:srgbClr val="374151"/>
                </a:solidFill>
                <a:effectLst/>
                <a:latin typeface="Söhne"/>
              </a:rPr>
              <a:t>Thermodynamic Snow Models</a:t>
            </a:r>
            <a:r>
              <a:rPr lang="en-GB" sz="2000" b="0" i="0" dirty="0">
                <a:solidFill>
                  <a:srgbClr val="374151"/>
                </a:solidFill>
                <a:effectLst/>
                <a:latin typeface="Söhne"/>
              </a:rPr>
              <a:t>:</a:t>
            </a:r>
          </a:p>
          <a:p>
            <a:pPr marL="742950" lvl="1" indent="-285750" algn="l">
              <a:buFont typeface="+mj-lt"/>
              <a:buAutoNum type="arabicPeriod"/>
            </a:pPr>
            <a:r>
              <a:rPr lang="en-GB" sz="1800" b="0" i="0" dirty="0">
                <a:solidFill>
                  <a:srgbClr val="374151"/>
                </a:solidFill>
                <a:effectLst/>
                <a:latin typeface="Söhne"/>
              </a:rPr>
              <a:t>Focus on mass and energy balances.</a:t>
            </a:r>
          </a:p>
          <a:p>
            <a:pPr marL="742950" lvl="1" indent="-285750" algn="l">
              <a:buFont typeface="+mj-lt"/>
              <a:buAutoNum type="arabicPeriod"/>
            </a:pPr>
            <a:r>
              <a:rPr lang="en-GB" sz="1800" b="0" i="0" dirty="0">
                <a:solidFill>
                  <a:srgbClr val="374151"/>
                </a:solidFill>
                <a:effectLst/>
                <a:latin typeface="Söhne"/>
              </a:rPr>
              <a:t>High data requirements, especially atmospheric variables (Winkler et al., 2021).</a:t>
            </a:r>
          </a:p>
          <a:p>
            <a:pPr algn="l">
              <a:buFont typeface="+mj-lt"/>
              <a:buAutoNum type="arabicPeriod"/>
            </a:pPr>
            <a:r>
              <a:rPr lang="en-GB" sz="2000" b="1" i="0" dirty="0">
                <a:solidFill>
                  <a:srgbClr val="374151"/>
                </a:solidFill>
                <a:effectLst/>
                <a:latin typeface="Söhne"/>
              </a:rPr>
              <a:t>Empirical Regression Models (ERMs)</a:t>
            </a:r>
            <a:r>
              <a:rPr lang="en-GB" sz="2000" b="0" i="0" dirty="0">
                <a:solidFill>
                  <a:srgbClr val="374151"/>
                </a:solidFill>
                <a:effectLst/>
                <a:latin typeface="Söhne"/>
              </a:rPr>
              <a:t>:</a:t>
            </a:r>
          </a:p>
          <a:p>
            <a:pPr marL="742950" lvl="1" indent="-285750" algn="l">
              <a:buFont typeface="+mj-lt"/>
              <a:buAutoNum type="arabicPeriod"/>
            </a:pPr>
            <a:r>
              <a:rPr lang="en-GB" sz="1800" b="0" i="0" dirty="0">
                <a:solidFill>
                  <a:srgbClr val="374151"/>
                </a:solidFill>
                <a:effectLst/>
                <a:latin typeface="Söhne"/>
              </a:rPr>
              <a:t>Linear relationship between snow depth and SWE.</a:t>
            </a:r>
          </a:p>
          <a:p>
            <a:pPr marL="742950" lvl="1" indent="-285750" algn="l">
              <a:buFont typeface="+mj-lt"/>
              <a:buAutoNum type="arabicPeriod"/>
            </a:pPr>
            <a:r>
              <a:rPr lang="en-GB" sz="1800" b="0" i="0" dirty="0">
                <a:solidFill>
                  <a:srgbClr val="374151"/>
                </a:solidFill>
                <a:effectLst/>
                <a:latin typeface="Söhne"/>
              </a:rPr>
              <a:t>Some of them are limited in daily resolution capacity (Jonas et al., 2009).</a:t>
            </a:r>
          </a:p>
          <a:p>
            <a:pPr algn="l">
              <a:buFont typeface="+mj-lt"/>
              <a:buAutoNum type="arabicPeriod"/>
            </a:pPr>
            <a:r>
              <a:rPr lang="en-GB" sz="2000" b="1" i="0" dirty="0">
                <a:solidFill>
                  <a:srgbClr val="374151"/>
                </a:solidFill>
                <a:effectLst/>
                <a:latin typeface="Söhne"/>
              </a:rPr>
              <a:t>Semi-empirical Models</a:t>
            </a:r>
            <a:r>
              <a:rPr lang="en-GB" sz="2000" b="0" i="0" dirty="0">
                <a:solidFill>
                  <a:srgbClr val="374151"/>
                </a:solidFill>
                <a:effectLst/>
                <a:latin typeface="Söhne"/>
              </a:rPr>
              <a:t>:</a:t>
            </a:r>
          </a:p>
          <a:p>
            <a:pPr marL="742950" lvl="1" indent="-285750" algn="l">
              <a:buFont typeface="+mj-lt"/>
              <a:buAutoNum type="arabicPeriod"/>
            </a:pPr>
            <a:r>
              <a:rPr lang="en-GB" sz="1800" b="0" i="0" dirty="0">
                <a:solidFill>
                  <a:srgbClr val="374151"/>
                </a:solidFill>
                <a:effectLst/>
                <a:latin typeface="Söhne"/>
              </a:rPr>
              <a:t>Combination of theory and empirical data.</a:t>
            </a:r>
          </a:p>
          <a:p>
            <a:pPr marL="742950" lvl="1" indent="-285750" algn="l">
              <a:buFont typeface="+mj-lt"/>
              <a:buAutoNum type="arabicPeriod"/>
            </a:pPr>
            <a:r>
              <a:rPr lang="en-GB" sz="1800" b="0" i="0" dirty="0">
                <a:solidFill>
                  <a:srgbClr val="374151"/>
                </a:solidFill>
                <a:effectLst/>
                <a:latin typeface="Söhne"/>
              </a:rPr>
              <a:t>Dependence on initial conditions like density.</a:t>
            </a:r>
          </a:p>
        </p:txBody>
      </p:sp>
      <p:pic>
        <p:nvPicPr>
          <p:cNvPr id="25" name="Picture 4" descr="Snowballs tree pattern">
            <a:extLst>
              <a:ext uri="{FF2B5EF4-FFF2-40B4-BE49-F238E27FC236}">
                <a16:creationId xmlns:a16="http://schemas.microsoft.com/office/drawing/2014/main" id="{E62A70AB-F030-0D74-5977-84B69FD3A0E7}"/>
              </a:ext>
            </a:extLst>
          </p:cNvPr>
          <p:cNvPicPr>
            <a:picLocks noChangeAspect="1"/>
          </p:cNvPicPr>
          <p:nvPr/>
        </p:nvPicPr>
        <p:blipFill rotWithShape="1">
          <a:blip r:embed="rId3"/>
          <a:srcRect l="26697" r="27972" b="-1"/>
          <a:stretch/>
        </p:blipFill>
        <p:spPr>
          <a:xfrm>
            <a:off x="1" y="10"/>
            <a:ext cx="3467099" cy="6857990"/>
          </a:xfrm>
          <a:prstGeom prst="rect">
            <a:avLst/>
          </a:prstGeom>
        </p:spPr>
      </p:pic>
    </p:spTree>
    <p:extLst>
      <p:ext uri="{BB962C8B-B14F-4D97-AF65-F5344CB8AC3E}">
        <p14:creationId xmlns:p14="http://schemas.microsoft.com/office/powerpoint/2010/main" val="10069815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423D6-CAE3-A1E1-94FC-30DDB7008E5F}"/>
              </a:ext>
            </a:extLst>
          </p:cNvPr>
          <p:cNvSpPr>
            <a:spLocks noGrp="1"/>
          </p:cNvSpPr>
          <p:nvPr>
            <p:ph type="title"/>
          </p:nvPr>
        </p:nvSpPr>
        <p:spPr>
          <a:xfrm>
            <a:off x="3924300" y="978776"/>
            <a:ext cx="7463028" cy="1174991"/>
          </a:xfrm>
        </p:spPr>
        <p:txBody>
          <a:bodyPr>
            <a:normAutofit/>
          </a:bodyPr>
          <a:lstStyle/>
          <a:p>
            <a:r>
              <a:rPr lang="en-US" sz="2000" b="1" u="sng" dirty="0"/>
              <a:t>Background</a:t>
            </a:r>
            <a:r>
              <a:rPr lang="zh-CN" altLang="en-US" sz="2000" b="1" u="sng" dirty="0"/>
              <a:t> </a:t>
            </a:r>
            <a:r>
              <a:rPr lang="en-US" altLang="zh-CN" sz="2000" b="1" u="sng" dirty="0"/>
              <a:t>introduction</a:t>
            </a:r>
            <a:br>
              <a:rPr lang="en-US" altLang="zh-CN" sz="2000" b="1" dirty="0"/>
            </a:br>
            <a:r>
              <a:rPr lang="en-US" altLang="zh-CN" sz="2000" dirty="0"/>
              <a:t>Deep Learning in </a:t>
            </a:r>
            <a:r>
              <a:rPr lang="en-US" altLang="zh-CN" sz="2000" dirty="0" err="1"/>
              <a:t>swe</a:t>
            </a:r>
            <a:r>
              <a:rPr lang="en-US" altLang="zh-CN" sz="2000" dirty="0"/>
              <a:t> estimation</a:t>
            </a:r>
            <a:endParaRPr lang="en-US" sz="1800" dirty="0"/>
          </a:p>
        </p:txBody>
      </p:sp>
      <p:sp>
        <p:nvSpPr>
          <p:cNvPr id="3" name="Content Placeholder 2">
            <a:extLst>
              <a:ext uri="{FF2B5EF4-FFF2-40B4-BE49-F238E27FC236}">
                <a16:creationId xmlns:a16="http://schemas.microsoft.com/office/drawing/2014/main" id="{C75C476A-4F87-9713-F430-562DD15B30D6}"/>
              </a:ext>
            </a:extLst>
          </p:cNvPr>
          <p:cNvSpPr>
            <a:spLocks noGrp="1"/>
          </p:cNvSpPr>
          <p:nvPr>
            <p:ph idx="1"/>
          </p:nvPr>
        </p:nvSpPr>
        <p:spPr>
          <a:xfrm>
            <a:off x="3924300" y="2640692"/>
            <a:ext cx="7463028" cy="2346944"/>
          </a:xfrm>
        </p:spPr>
        <p:txBody>
          <a:bodyPr>
            <a:normAutofit fontScale="92500"/>
          </a:bodyPr>
          <a:lstStyle/>
          <a:p>
            <a:pPr marL="0" indent="0" algn="l">
              <a:buNone/>
            </a:pPr>
            <a:r>
              <a:rPr lang="en-GB" sz="2000" b="1" i="0" dirty="0">
                <a:solidFill>
                  <a:srgbClr val="374151"/>
                </a:solidFill>
                <a:effectLst/>
                <a:latin typeface="Söhne"/>
              </a:rPr>
              <a:t>Artificial Neural Networks (ANNs)</a:t>
            </a:r>
            <a:r>
              <a:rPr lang="en-GB" sz="2000" b="0" i="0" dirty="0">
                <a:solidFill>
                  <a:srgbClr val="374151"/>
                </a:solidFill>
                <a:effectLst/>
                <a:latin typeface="Söhne"/>
              </a:rPr>
              <a:t>:</a:t>
            </a:r>
          </a:p>
          <a:p>
            <a:pPr marL="742950" lvl="1" indent="-285750" algn="l">
              <a:buFont typeface="+mj-lt"/>
              <a:buAutoNum type="arabicPeriod"/>
            </a:pPr>
            <a:r>
              <a:rPr lang="en-GB" sz="1800" b="0" i="0" dirty="0">
                <a:solidFill>
                  <a:srgbClr val="374151"/>
                </a:solidFill>
                <a:effectLst/>
                <a:latin typeface="Söhne"/>
              </a:rPr>
              <a:t>Recent advancements in SWE estimation (</a:t>
            </a:r>
            <a:r>
              <a:rPr lang="en-GB" sz="1800" b="0" i="0" dirty="0" err="1">
                <a:solidFill>
                  <a:srgbClr val="374151"/>
                </a:solidFill>
                <a:effectLst/>
                <a:latin typeface="Söhne"/>
              </a:rPr>
              <a:t>Ntokas</a:t>
            </a:r>
            <a:r>
              <a:rPr lang="en-GB" sz="1800" b="0" i="0" dirty="0">
                <a:solidFill>
                  <a:srgbClr val="374151"/>
                </a:solidFill>
                <a:effectLst/>
                <a:latin typeface="Söhne"/>
              </a:rPr>
              <a:t> et al., 2021).</a:t>
            </a:r>
          </a:p>
          <a:p>
            <a:pPr marL="742950" lvl="1" indent="-285750" algn="l">
              <a:buFont typeface="+mj-lt"/>
              <a:buAutoNum type="arabicPeriod"/>
            </a:pPr>
            <a:r>
              <a:rPr lang="en-GB" sz="1800" b="1" i="0" dirty="0">
                <a:solidFill>
                  <a:srgbClr val="374151"/>
                </a:solidFill>
                <a:effectLst/>
                <a:latin typeface="Söhne"/>
              </a:rPr>
              <a:t>Challenges</a:t>
            </a:r>
            <a:r>
              <a:rPr lang="en-GB" sz="1800" b="0" i="0" dirty="0">
                <a:solidFill>
                  <a:srgbClr val="374151"/>
                </a:solidFill>
                <a:effectLst/>
                <a:latin typeface="Söhne"/>
              </a:rPr>
              <a:t>: </a:t>
            </a:r>
          </a:p>
          <a:p>
            <a:pPr marL="971550" lvl="2" indent="-285750">
              <a:buFont typeface="+mj-lt"/>
              <a:buAutoNum type="arabicPeriod"/>
            </a:pPr>
            <a:r>
              <a:rPr lang="en-GB" sz="1800" b="0" i="0" dirty="0">
                <a:solidFill>
                  <a:srgbClr val="374151"/>
                </a:solidFill>
                <a:effectLst/>
                <a:latin typeface="Söhne"/>
              </a:rPr>
              <a:t>Specific high data requirements, such as ‘days without snow since the beginning of winter’, and ‘total solid precipitation in the last 10 days’.</a:t>
            </a:r>
          </a:p>
          <a:p>
            <a:pPr marL="971550" lvl="2" indent="-285750">
              <a:buFont typeface="+mj-lt"/>
              <a:buAutoNum type="arabicPeriod"/>
            </a:pPr>
            <a:r>
              <a:rPr lang="en-GB" sz="1800" dirty="0">
                <a:solidFill>
                  <a:srgbClr val="374151"/>
                </a:solidFill>
                <a:latin typeface="Söhne"/>
              </a:rPr>
              <a:t>Only focus on a specific region</a:t>
            </a:r>
            <a:endParaRPr lang="en-GB" sz="1800" b="0" i="0" dirty="0">
              <a:solidFill>
                <a:srgbClr val="374151"/>
              </a:solidFill>
              <a:effectLst/>
              <a:latin typeface="Söhne"/>
            </a:endParaRPr>
          </a:p>
        </p:txBody>
      </p:sp>
      <p:pic>
        <p:nvPicPr>
          <p:cNvPr id="7" name="Picture 4" descr="Arrows going up">
            <a:extLst>
              <a:ext uri="{FF2B5EF4-FFF2-40B4-BE49-F238E27FC236}">
                <a16:creationId xmlns:a16="http://schemas.microsoft.com/office/drawing/2014/main" id="{3AB42BAE-2EA6-4E36-9D3F-D677E0AFE89C}"/>
              </a:ext>
            </a:extLst>
          </p:cNvPr>
          <p:cNvPicPr>
            <a:picLocks noChangeAspect="1"/>
          </p:cNvPicPr>
          <p:nvPr/>
        </p:nvPicPr>
        <p:blipFill rotWithShape="1">
          <a:blip r:embed="rId3"/>
          <a:srcRect l="23168" r="2947" b="2"/>
          <a:stretch/>
        </p:blipFill>
        <p:spPr>
          <a:xfrm>
            <a:off x="0" y="-126990"/>
            <a:ext cx="3251179" cy="6984990"/>
          </a:xfrm>
          <a:prstGeom prst="rect">
            <a:avLst/>
          </a:prstGeom>
        </p:spPr>
      </p:pic>
    </p:spTree>
    <p:extLst>
      <p:ext uri="{BB962C8B-B14F-4D97-AF65-F5344CB8AC3E}">
        <p14:creationId xmlns:p14="http://schemas.microsoft.com/office/powerpoint/2010/main" val="1480578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pic>
        <p:nvPicPr>
          <p:cNvPr id="4" name="Picture 3" descr="3D abstract blue and gold cube illustration">
            <a:extLst>
              <a:ext uri="{FF2B5EF4-FFF2-40B4-BE49-F238E27FC236}">
                <a16:creationId xmlns:a16="http://schemas.microsoft.com/office/drawing/2014/main" id="{ECC6CBDC-226C-B596-16B1-B8906941CB11}"/>
              </a:ext>
            </a:extLst>
          </p:cNvPr>
          <p:cNvPicPr>
            <a:picLocks noChangeAspect="1"/>
          </p:cNvPicPr>
          <p:nvPr/>
        </p:nvPicPr>
        <p:blipFill rotWithShape="1">
          <a:blip r:embed="rId3">
            <a:duotone>
              <a:schemeClr val="accent2">
                <a:shade val="45000"/>
                <a:satMod val="135000"/>
              </a:schemeClr>
              <a:prstClr val="white"/>
            </a:duotone>
            <a:alphaModFix amt="25000"/>
          </a:blip>
          <a:srcRect b="6250"/>
          <a:stretch/>
        </p:blipFill>
        <p:spPr>
          <a:xfrm>
            <a:off x="20" y="108867"/>
            <a:ext cx="12191980" cy="6857990"/>
          </a:xfrm>
          <a:prstGeom prst="rect">
            <a:avLst/>
          </a:prstGeom>
          <a:solidFill>
            <a:schemeClr val="accent2"/>
          </a:solidFill>
        </p:spPr>
      </p:pic>
      <p:sp>
        <p:nvSpPr>
          <p:cNvPr id="2" name="Title 1">
            <a:extLst>
              <a:ext uri="{FF2B5EF4-FFF2-40B4-BE49-F238E27FC236}">
                <a16:creationId xmlns:a16="http://schemas.microsoft.com/office/drawing/2014/main" id="{9FC30B82-C78B-DA97-5FE5-72125C35604C}"/>
              </a:ext>
            </a:extLst>
          </p:cNvPr>
          <p:cNvSpPr>
            <a:spLocks noGrp="1"/>
          </p:cNvSpPr>
          <p:nvPr>
            <p:ph type="title"/>
          </p:nvPr>
        </p:nvSpPr>
        <p:spPr>
          <a:solidFill>
            <a:srgbClr val="FFFFFF">
              <a:alpha val="80000"/>
            </a:srgbClr>
          </a:solidFill>
        </p:spPr>
        <p:txBody>
          <a:bodyPr>
            <a:normAutofit/>
          </a:bodyPr>
          <a:lstStyle/>
          <a:p>
            <a:r>
              <a:rPr lang="en-US" b="1" dirty="0"/>
              <a:t>Proposed Solution</a:t>
            </a:r>
          </a:p>
        </p:txBody>
      </p:sp>
      <p:graphicFrame>
        <p:nvGraphicFramePr>
          <p:cNvPr id="5" name="Content Placeholder 2">
            <a:extLst>
              <a:ext uri="{FF2B5EF4-FFF2-40B4-BE49-F238E27FC236}">
                <a16:creationId xmlns:a16="http://schemas.microsoft.com/office/drawing/2014/main" id="{7A9BBE32-79C4-A031-D702-8A0B7BFEAD08}"/>
              </a:ext>
            </a:extLst>
          </p:cNvPr>
          <p:cNvGraphicFramePr>
            <a:graphicFrameLocks noGrp="1"/>
          </p:cNvGraphicFramePr>
          <p:nvPr>
            <p:ph idx="1"/>
            <p:extLst>
              <p:ext uri="{D42A27DB-BD31-4B8C-83A1-F6EECF244321}">
                <p14:modId xmlns:p14="http://schemas.microsoft.com/office/powerpoint/2010/main" val="895861539"/>
              </p:ext>
            </p:extLst>
          </p:nvPr>
        </p:nvGraphicFramePr>
        <p:xfrm>
          <a:off x="2230438" y="2638425"/>
          <a:ext cx="7731125" cy="31019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191302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61DC-D8B0-1FB6-960C-71A40F4A1771}"/>
              </a:ext>
            </a:extLst>
          </p:cNvPr>
          <p:cNvSpPr>
            <a:spLocks noGrp="1"/>
          </p:cNvSpPr>
          <p:nvPr>
            <p:ph type="title"/>
          </p:nvPr>
        </p:nvSpPr>
        <p:spPr>
          <a:xfrm>
            <a:off x="4394733" y="250694"/>
            <a:ext cx="3402531" cy="612251"/>
          </a:xfrm>
        </p:spPr>
        <p:txBody>
          <a:bodyPr>
            <a:normAutofit fontScale="90000"/>
          </a:bodyPr>
          <a:lstStyle/>
          <a:p>
            <a:r>
              <a:rPr lang="en-US" dirty="0"/>
              <a:t>Data overview</a:t>
            </a:r>
          </a:p>
        </p:txBody>
      </p:sp>
      <p:sp>
        <p:nvSpPr>
          <p:cNvPr id="18" name="Content Placeholder 2">
            <a:extLst>
              <a:ext uri="{FF2B5EF4-FFF2-40B4-BE49-F238E27FC236}">
                <a16:creationId xmlns:a16="http://schemas.microsoft.com/office/drawing/2014/main" id="{BD43429C-9EC8-9939-70ED-35EE026DB0C8}"/>
              </a:ext>
            </a:extLst>
          </p:cNvPr>
          <p:cNvSpPr>
            <a:spLocks noGrp="1"/>
          </p:cNvSpPr>
          <p:nvPr>
            <p:ph idx="1"/>
          </p:nvPr>
        </p:nvSpPr>
        <p:spPr>
          <a:xfrm>
            <a:off x="1548847" y="1095290"/>
            <a:ext cx="9354379" cy="3377319"/>
          </a:xfrm>
        </p:spPr>
        <p:txBody>
          <a:bodyPr>
            <a:normAutofit/>
          </a:bodyPr>
          <a:lstStyle/>
          <a:p>
            <a:pPr marL="0" indent="0">
              <a:lnSpc>
                <a:spcPct val="90000"/>
              </a:lnSpc>
              <a:buNone/>
            </a:pPr>
            <a:r>
              <a:rPr lang="en-US" altLang="zh-CN" sz="1600" b="1" dirty="0"/>
              <a:t>Snow depth and SWE: </a:t>
            </a:r>
            <a:endParaRPr lang="en-GB" sz="1600" b="1" dirty="0"/>
          </a:p>
          <a:p>
            <a:pPr>
              <a:lnSpc>
                <a:spcPct val="90000"/>
              </a:lnSpc>
              <a:buFont typeface="Arial" panose="020B0604020202020204" pitchFamily="34" charset="0"/>
              <a:buChar char="•"/>
            </a:pPr>
            <a:r>
              <a:rPr lang="en-GB" sz="1400" b="0" i="0" dirty="0">
                <a:effectLst/>
              </a:rPr>
              <a:t>Total Records: </a:t>
            </a:r>
            <a:r>
              <a:rPr lang="en-GB" sz="1400" b="1" i="0" dirty="0">
                <a:effectLst/>
              </a:rPr>
              <a:t>35,811</a:t>
            </a:r>
            <a:r>
              <a:rPr lang="en-GB" sz="1400" b="0" i="0" dirty="0">
                <a:effectLst/>
              </a:rPr>
              <a:t> daily entries.</a:t>
            </a:r>
          </a:p>
          <a:p>
            <a:pPr>
              <a:lnSpc>
                <a:spcPct val="90000"/>
              </a:lnSpc>
              <a:buFont typeface="Arial" panose="020B0604020202020204" pitchFamily="34" charset="0"/>
              <a:buChar char="•"/>
            </a:pPr>
            <a:r>
              <a:rPr lang="en-GB" sz="1400" b="0" i="0" dirty="0">
                <a:effectLst/>
              </a:rPr>
              <a:t>Covered Regions: Norway</a:t>
            </a:r>
            <a:r>
              <a:rPr lang="zh-CN" altLang="en-US" sz="1400" b="0" i="0" dirty="0">
                <a:effectLst/>
              </a:rPr>
              <a:t> </a:t>
            </a:r>
            <a:r>
              <a:rPr lang="en-GB" sz="1400" b="0" i="0" dirty="0">
                <a:effectLst/>
              </a:rPr>
              <a:t>🇳🇴, Canada 🇨🇦, Switzerland</a:t>
            </a:r>
            <a:r>
              <a:rPr lang="zh-CN" altLang="en-US" sz="1400" b="0" i="0" dirty="0">
                <a:effectLst/>
              </a:rPr>
              <a:t> </a:t>
            </a:r>
            <a:r>
              <a:rPr lang="en-GB" sz="1400" b="0" i="0" dirty="0">
                <a:effectLst/>
              </a:rPr>
              <a:t>🇨🇭, and United</a:t>
            </a:r>
            <a:r>
              <a:rPr lang="zh-CN" altLang="en-US" sz="1400" b="0" i="0" dirty="0">
                <a:effectLst/>
              </a:rPr>
              <a:t> </a:t>
            </a:r>
            <a:r>
              <a:rPr lang="en-GB" altLang="zh-CN" sz="1400" b="0" i="0" dirty="0">
                <a:effectLst/>
              </a:rPr>
              <a:t>State of </a:t>
            </a:r>
            <a:r>
              <a:rPr lang="en-GB" sz="1400" b="0" i="0" dirty="0">
                <a:effectLst/>
              </a:rPr>
              <a:t>America</a:t>
            </a:r>
            <a:r>
              <a:rPr lang="zh-CN" altLang="en-US" sz="1400" b="0" i="0" dirty="0">
                <a:effectLst/>
              </a:rPr>
              <a:t> </a:t>
            </a:r>
            <a:r>
              <a:rPr lang="en-GB" sz="1400" b="0" i="0" dirty="0">
                <a:effectLst/>
              </a:rPr>
              <a:t>🇺🇸.</a:t>
            </a:r>
          </a:p>
          <a:p>
            <a:pPr marL="0" indent="0">
              <a:lnSpc>
                <a:spcPct val="90000"/>
              </a:lnSpc>
              <a:buNone/>
            </a:pPr>
            <a:r>
              <a:rPr lang="en-GB" sz="1600" b="1" dirty="0"/>
              <a:t>Meteorological Variables:</a:t>
            </a:r>
          </a:p>
          <a:p>
            <a:pPr>
              <a:lnSpc>
                <a:spcPct val="90000"/>
              </a:lnSpc>
            </a:pPr>
            <a:r>
              <a:rPr lang="en-GB" sz="1400" dirty="0"/>
              <a:t>Source: ERA5-Land hourly data (1950-present).</a:t>
            </a:r>
          </a:p>
          <a:p>
            <a:pPr>
              <a:lnSpc>
                <a:spcPct val="90000"/>
              </a:lnSpc>
            </a:pPr>
            <a:r>
              <a:rPr lang="en-GB" sz="1400" dirty="0"/>
              <a:t>Features Retrieved: </a:t>
            </a:r>
            <a:r>
              <a:rPr lang="en-GB" sz="1400" b="1" dirty="0"/>
              <a:t>Temperature</a:t>
            </a:r>
            <a:r>
              <a:rPr lang="en-GB" sz="1400" dirty="0"/>
              <a:t> (°C), </a:t>
            </a:r>
            <a:r>
              <a:rPr lang="en-GB" sz="1400" b="1" dirty="0"/>
              <a:t>Precipitation</a:t>
            </a:r>
            <a:r>
              <a:rPr lang="en-GB" sz="1400" dirty="0"/>
              <a:t> (m), </a:t>
            </a:r>
            <a:r>
              <a:rPr lang="en-GB" sz="1400" b="1" dirty="0"/>
              <a:t>Snowfall</a:t>
            </a:r>
            <a:r>
              <a:rPr lang="en-GB" sz="1400" dirty="0"/>
              <a:t> (m of water equivalent), </a:t>
            </a:r>
            <a:r>
              <a:rPr lang="en-GB" sz="1400" b="1" dirty="0"/>
              <a:t>Solar</a:t>
            </a:r>
            <a:r>
              <a:rPr lang="en-GB" sz="1400" dirty="0"/>
              <a:t> </a:t>
            </a:r>
            <a:r>
              <a:rPr lang="en-GB" sz="1400" b="1" dirty="0"/>
              <a:t>radiation</a:t>
            </a:r>
            <a:r>
              <a:rPr lang="en-GB" sz="1400" dirty="0"/>
              <a:t> (J m</a:t>
            </a:r>
            <a:r>
              <a:rPr lang="en-GB" sz="1400" baseline="30000" dirty="0"/>
              <a:t>-2</a:t>
            </a:r>
            <a:r>
              <a:rPr lang="en-GB" sz="1400" dirty="0"/>
              <a:t>)</a:t>
            </a:r>
          </a:p>
          <a:p>
            <a:pPr marL="0" indent="0">
              <a:lnSpc>
                <a:spcPct val="90000"/>
              </a:lnSpc>
              <a:buNone/>
            </a:pPr>
            <a:r>
              <a:rPr lang="en-GB" sz="1600" b="1" dirty="0"/>
              <a:t>Snow Classification Scheme:</a:t>
            </a:r>
          </a:p>
          <a:p>
            <a:pPr>
              <a:lnSpc>
                <a:spcPct val="90000"/>
              </a:lnSpc>
            </a:pPr>
            <a:r>
              <a:rPr lang="en-GB" sz="1400" dirty="0"/>
              <a:t>Dataset: Global Seasonal-Snow Classification by </a:t>
            </a:r>
            <a:r>
              <a:rPr lang="en-GB" sz="1400" dirty="0">
                <a:hlinkClick r:id="rId3"/>
              </a:rPr>
              <a:t>(Liston &amp; Sturm, 2021)</a:t>
            </a:r>
            <a:endParaRPr lang="en-GB" sz="1400" dirty="0"/>
          </a:p>
          <a:p>
            <a:pPr>
              <a:lnSpc>
                <a:spcPct val="90000"/>
              </a:lnSpc>
            </a:pPr>
            <a:r>
              <a:rPr lang="en-GB" sz="1400" dirty="0"/>
              <a:t>Classes:  </a:t>
            </a:r>
            <a:r>
              <a:rPr lang="en-GB" sz="1400" b="1" dirty="0"/>
              <a:t>Tundra, Boreal Forest, Maritime, Prairie, Montane Forest</a:t>
            </a:r>
            <a:r>
              <a:rPr lang="en-GB" sz="1400" dirty="0"/>
              <a:t>.</a:t>
            </a:r>
          </a:p>
          <a:p>
            <a:pPr>
              <a:lnSpc>
                <a:spcPct val="90000"/>
              </a:lnSpc>
            </a:pPr>
            <a:endParaRPr lang="en-US" sz="1400" dirty="0"/>
          </a:p>
        </p:txBody>
      </p:sp>
      <p:pic>
        <p:nvPicPr>
          <p:cNvPr id="4" name="Picture 3">
            <a:extLst>
              <a:ext uri="{FF2B5EF4-FFF2-40B4-BE49-F238E27FC236}">
                <a16:creationId xmlns:a16="http://schemas.microsoft.com/office/drawing/2014/main" id="{7C28CF7C-9DF5-C4B8-BD9D-80F2E7CD75F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bwMode="auto">
          <a:xfrm>
            <a:off x="2135255" y="4155066"/>
            <a:ext cx="7921486" cy="2372726"/>
          </a:xfrm>
          <a:prstGeom prst="rect">
            <a:avLst/>
          </a:prstGeom>
          <a:noFill/>
        </p:spPr>
      </p:pic>
    </p:spTree>
    <p:extLst>
      <p:ext uri="{BB962C8B-B14F-4D97-AF65-F5344CB8AC3E}">
        <p14:creationId xmlns:p14="http://schemas.microsoft.com/office/powerpoint/2010/main" val="3414092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BE590D5-47E0-7993-0CC9-5A4E86ACD401}"/>
              </a:ext>
            </a:extLst>
          </p:cNvPr>
          <p:cNvPicPr>
            <a:picLocks noGrp="1" noChangeAspect="1"/>
          </p:cNvPicPr>
          <p:nvPr>
            <p:ph idx="1"/>
          </p:nvPr>
        </p:nvPicPr>
        <p:blipFill>
          <a:blip r:embed="rId3"/>
          <a:srcRect/>
          <a:stretch/>
        </p:blipFill>
        <p:spPr>
          <a:xfrm>
            <a:off x="1283369" y="445169"/>
            <a:ext cx="9644668" cy="5979694"/>
          </a:xfrm>
          <a:prstGeom prst="rect">
            <a:avLst/>
          </a:prstGeom>
        </p:spPr>
      </p:pic>
    </p:spTree>
    <p:extLst>
      <p:ext uri="{BB962C8B-B14F-4D97-AF65-F5344CB8AC3E}">
        <p14:creationId xmlns:p14="http://schemas.microsoft.com/office/powerpoint/2010/main" val="452762737"/>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{39B4F423-630E-C747-BAA4-F15D0C6516A1}tf10001120</Template>
  <TotalTime>21374</TotalTime>
  <Words>2125</Words>
  <Application>Microsoft Macintosh PowerPoint</Application>
  <PresentationFormat>Widescreen</PresentationFormat>
  <Paragraphs>165</Paragraphs>
  <Slides>17</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Söhne</vt:lpstr>
      <vt:lpstr>Arial</vt:lpstr>
      <vt:lpstr>Calibri</vt:lpstr>
      <vt:lpstr>Gill Sans MT</vt:lpstr>
      <vt:lpstr>Parcel</vt:lpstr>
      <vt:lpstr>Accurate Estimation of Snow Water Equivalent (SWE) using Long short-term memory (LSTM)</vt:lpstr>
      <vt:lpstr>PowerPoint Presentation</vt:lpstr>
      <vt:lpstr>Background introduction</vt:lpstr>
      <vt:lpstr>Background introduction the importance of SWE</vt:lpstr>
      <vt:lpstr>Background introduction Traditional Estimation Methods</vt:lpstr>
      <vt:lpstr>Background introduction Deep Learning in swe estimation</vt:lpstr>
      <vt:lpstr>Proposed Solution</vt:lpstr>
      <vt:lpstr>Data overview</vt:lpstr>
      <vt:lpstr>PowerPoint Presentation</vt:lpstr>
      <vt:lpstr>Method overview data pre-processing</vt:lpstr>
      <vt:lpstr>Method overview LSTM Model Construction</vt:lpstr>
      <vt:lpstr>PowerPoint Presentation</vt:lpstr>
      <vt:lpstr>Results</vt:lpstr>
      <vt:lpstr>Results comparison between benchmark models</vt:lpstr>
      <vt:lpstr>Results comparison between models</vt:lpstr>
      <vt:lpstr>Result comparison between models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Approach for Modelling Snow Water Equivalent (SWE)</dc:title>
  <dc:creator>Zhuo, Yulin</dc:creator>
  <cp:lastModifiedBy>Zhuo, Yulin</cp:lastModifiedBy>
  <cp:revision>26</cp:revision>
  <dcterms:created xsi:type="dcterms:W3CDTF">2023-05-31T17:29:20Z</dcterms:created>
  <dcterms:modified xsi:type="dcterms:W3CDTF">2023-09-15T10:28:20Z</dcterms:modified>
</cp:coreProperties>
</file>

<file path=docProps/thumbnail.jpeg>
</file>